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17"/>
  </p:notesMasterIdLst>
  <p:handoutMasterIdLst>
    <p:handoutMasterId r:id="rId18"/>
  </p:handoutMasterIdLst>
  <p:sldIdLst>
    <p:sldId id="674" r:id="rId2"/>
    <p:sldId id="675" r:id="rId3"/>
    <p:sldId id="680" r:id="rId4"/>
    <p:sldId id="679" r:id="rId5"/>
    <p:sldId id="665" r:id="rId6"/>
    <p:sldId id="673" r:id="rId7"/>
    <p:sldId id="666" r:id="rId8"/>
    <p:sldId id="669" r:id="rId9"/>
    <p:sldId id="670" r:id="rId10"/>
    <p:sldId id="667" r:id="rId11"/>
    <p:sldId id="655" r:id="rId12"/>
    <p:sldId id="671" r:id="rId13"/>
    <p:sldId id="672" r:id="rId14"/>
    <p:sldId id="668" r:id="rId15"/>
    <p:sldId id="498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istie Conner" initials="KC" lastIdx="1" clrIdx="0">
    <p:extLst/>
  </p:cmAuthor>
  <p:cmAuthor id="2" name="Microsoft Office User" initials="Office" lastIdx="1" clrIdx="1">
    <p:extLst/>
  </p:cmAuthor>
  <p:cmAuthor id="3" name="Microsoft Office User" initials="Office [2]" lastIdx="1" clrIdx="2">
    <p:extLst/>
  </p:cmAuthor>
  <p:cmAuthor id="4" name="Microsoft Office User" initials="Office [3]" lastIdx="1" clrIdx="3">
    <p:extLst/>
  </p:cmAuthor>
  <p:cmAuthor id="5" name="Microsoft Office User" initials="Office [3] [2]" lastIdx="1" clrIdx="4">
    <p:extLst/>
  </p:cmAuthor>
  <p:cmAuthor id="6" name="Microsoft Office User" initials="Office [4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F6B"/>
    <a:srgbClr val="8E3B1F"/>
    <a:srgbClr val="EB8326"/>
    <a:srgbClr val="2B95DD"/>
    <a:srgbClr val="21150D"/>
    <a:srgbClr val="3A3A3A"/>
    <a:srgbClr val="000000"/>
    <a:srgbClr val="050404"/>
    <a:srgbClr val="151B1F"/>
    <a:srgbClr val="1B2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20" autoAdjust="0"/>
    <p:restoredTop sz="86223" autoAdjust="0"/>
  </p:normalViewPr>
  <p:slideViewPr>
    <p:cSldViewPr snapToGrid="0" showGuides="1">
      <p:cViewPr varScale="1">
        <p:scale>
          <a:sx n="106" d="100"/>
          <a:sy n="106" d="100"/>
        </p:scale>
        <p:origin x="1096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Objects="1" showGuides="1">
      <p:cViewPr varScale="1">
        <p:scale>
          <a:sx n="91" d="100"/>
          <a:sy n="91" d="100"/>
        </p:scale>
        <p:origin x="-4352" y="-120"/>
      </p:cViewPr>
      <p:guideLst>
        <p:guide orient="horz" pos="4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161506" y="8915400"/>
            <a:ext cx="534987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F7B6D393-E4E3-D143-A14E-086EC3E10D5C}" type="slidenum">
              <a:rPr lang="en-US" sz="800" smtClean="0">
                <a:latin typeface="Verdana"/>
              </a:rPr>
              <a:pPr algn="ctr"/>
              <a:t>‹#›</a:t>
            </a:fld>
            <a:endParaRPr lang="en-US" sz="800" dirty="0">
              <a:latin typeface="Verdana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gray">
          <a:xfrm>
            <a:off x="457199" y="228600"/>
            <a:ext cx="5943601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ctr" defTabSz="457200" rtl="0" eaLnBrk="1" latinLnBrk="0" hangingPunct="1">
              <a:spcBef>
                <a:spcPct val="0"/>
              </a:spcBef>
              <a:buNone/>
              <a:defRPr lang="en-US" sz="3200" kern="120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rgbClr val="000000"/>
                </a:solidFill>
              </a:rPr>
              <a:t>TITLE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4357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58333" y="685800"/>
            <a:ext cx="4741333" cy="2667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581400"/>
            <a:ext cx="5943600" cy="526517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48101" y="8954292"/>
            <a:ext cx="361798" cy="215444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221F6-DF1F-4F4D-A457-D497032B3BDC}" type="slidenum">
              <a:rPr lang="en-US" sz="800" smtClean="0"/>
              <a:pPr marL="0" marR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 smtClean="0"/>
          </a:p>
        </p:txBody>
      </p:sp>
      <p:sp>
        <p:nvSpPr>
          <p:cNvPr id="10" name="Title 1"/>
          <p:cNvSpPr txBox="1">
            <a:spLocks/>
          </p:cNvSpPr>
          <p:nvPr/>
        </p:nvSpPr>
        <p:spPr bwMode="gray">
          <a:xfrm>
            <a:off x="457199" y="228600"/>
            <a:ext cx="5943601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ctr" defTabSz="457200" rtl="0" eaLnBrk="1" latinLnBrk="0" hangingPunct="1">
              <a:spcBef>
                <a:spcPct val="0"/>
              </a:spcBef>
              <a:buNone/>
              <a:defRPr lang="en-US" sz="3200" kern="120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rgbClr val="000000"/>
                </a:solidFill>
              </a:rPr>
              <a:t>TITLE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46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spcBef>
        <a:spcPts val="1200"/>
      </a:spcBef>
      <a:defRPr sz="1200" kern="1200">
        <a:solidFill>
          <a:schemeClr val="tx1"/>
        </a:solidFill>
        <a:latin typeface="Verdana"/>
        <a:ea typeface="+mn-ea"/>
        <a:cs typeface="+mn-cs"/>
      </a:defRPr>
    </a:lvl1pPr>
    <a:lvl2pPr marL="344488" indent="-117475" algn="l" defTabSz="457200" rtl="0" eaLnBrk="1" latinLnBrk="0" hangingPunct="1">
      <a:spcBef>
        <a:spcPts val="600"/>
      </a:spcBef>
      <a:buFont typeface="Arial"/>
      <a:buChar char="•"/>
      <a:defRPr sz="1200" kern="1200">
        <a:solidFill>
          <a:schemeClr val="tx1"/>
        </a:solidFill>
        <a:latin typeface="Verdana"/>
        <a:ea typeface="+mn-ea"/>
        <a:cs typeface="+mn-cs"/>
      </a:defRPr>
    </a:lvl2pPr>
    <a:lvl3pPr marL="628650" indent="-174625" algn="l" defTabSz="457200" rtl="0" eaLnBrk="1" latinLnBrk="0" hangingPunct="1">
      <a:spcBef>
        <a:spcPts val="600"/>
      </a:spcBef>
      <a:buFont typeface="Lucida Grande"/>
      <a:buChar char="–"/>
      <a:tabLst/>
      <a:defRPr sz="1200" kern="1200">
        <a:solidFill>
          <a:schemeClr val="tx1"/>
        </a:solidFill>
        <a:latin typeface="Verdana"/>
        <a:ea typeface="+mn-ea"/>
        <a:cs typeface="+mn-cs"/>
      </a:defRPr>
    </a:lvl3pPr>
    <a:lvl4pPr marL="973138" indent="-174625" algn="l" defTabSz="457200" rtl="0" eaLnBrk="1" latinLnBrk="0" hangingPunct="1">
      <a:spcBef>
        <a:spcPts val="600"/>
      </a:spcBef>
      <a:buFont typeface="Wingdings" charset="2"/>
      <a:buChar char="§"/>
      <a:defRPr sz="1200" kern="1200">
        <a:solidFill>
          <a:schemeClr val="tx1"/>
        </a:solidFill>
        <a:latin typeface="Verdana"/>
        <a:ea typeface="+mn-ea"/>
        <a:cs typeface="+mn-cs"/>
      </a:defRPr>
    </a:lvl4pPr>
    <a:lvl5pPr marL="1258888" indent="-117475" algn="l" defTabSz="457200" rtl="0" eaLnBrk="1" latinLnBrk="0" hangingPunct="1">
      <a:spcBef>
        <a:spcPts val="600"/>
      </a:spcBef>
      <a:buFont typeface="Lucida Grande"/>
      <a:buChar char="–"/>
      <a:defRPr sz="1200" kern="1200">
        <a:solidFill>
          <a:schemeClr val="tx1"/>
        </a:solidFill>
        <a:latin typeface="Verdana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7913" y="692150"/>
            <a:ext cx="4778375" cy="26892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/>
            <a:endParaRPr lang="en-US" b="1" dirty="0">
              <a:solidFill>
                <a:srgbClr val="FFFF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110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8775" y="692150"/>
            <a:ext cx="373380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/>
              <a:buChar char="•"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51466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95375" y="696913"/>
            <a:ext cx="4819650" cy="2711450"/>
          </a:xfrm>
          <a:ln/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574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7913" y="692150"/>
            <a:ext cx="4778375" cy="26892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/>
            <a:endParaRPr lang="en-US" b="1" dirty="0">
              <a:solidFill>
                <a:srgbClr val="FFFF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67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7913" y="692150"/>
            <a:ext cx="4778375" cy="26892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/>
            <a:endParaRPr lang="en-US" b="1" dirty="0">
              <a:solidFill>
                <a:srgbClr val="FFFF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47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58863" y="685800"/>
            <a:ext cx="4740275" cy="2667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004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58863" y="685800"/>
            <a:ext cx="4740275" cy="2667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54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7188" y="693738"/>
            <a:ext cx="3735387" cy="2100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803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58863" y="685800"/>
            <a:ext cx="4740275" cy="2667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15EDE742-AADC-C042-9C94-9BA75273A1D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91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58863" y="685800"/>
            <a:ext cx="4740275" cy="2667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57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58863" y="685800"/>
            <a:ext cx="4740275" cy="2667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kern="1200" dirty="0">
              <a:solidFill>
                <a:schemeClr val="tx1"/>
              </a:solidFill>
              <a:effectLst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239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Relationship Id="rId3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Relationship Id="rId3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eg"/><Relationship Id="rId3" Type="http://schemas.openxmlformats.org/officeDocument/2006/relationships/image" Target="../media/image1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92927"/>
            <a:ext cx="4746769" cy="41398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cap="all" baseline="0">
                <a:solidFill>
                  <a:schemeClr val="tx1"/>
                </a:solidFill>
                <a:latin typeface="Architects Daughter"/>
                <a:cs typeface="Architects Daugh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3036455"/>
            <a:ext cx="3649952" cy="50321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tx1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5" name="Picture 4" descr="MMTM-logo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090" y="4406909"/>
            <a:ext cx="1639455" cy="5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7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800600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Architects Daughter"/>
                <a:cs typeface="Architects Daugh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4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374338" y="1011766"/>
            <a:ext cx="4038600" cy="352689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chemeClr val="tx2"/>
                </a:solidFill>
              </a:defRPr>
            </a:lvl1pPr>
            <a:lvl2pPr marL="169863" indent="-169863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800">
                <a:solidFill>
                  <a:srgbClr val="717074"/>
                </a:solidFill>
              </a:defRPr>
            </a:lvl2pPr>
            <a:lvl3pPr marL="515938" indent="-168275">
              <a:spcBef>
                <a:spcPts val="300"/>
              </a:spcBef>
              <a:buClr>
                <a:schemeClr val="tx2"/>
              </a:buClr>
              <a:buFont typeface="Lucida Grande"/>
              <a:buChar char="­"/>
              <a:defRPr sz="1400">
                <a:solidFill>
                  <a:srgbClr val="717074"/>
                </a:solidFill>
              </a:defRPr>
            </a:lvl3pPr>
            <a:lvl4pPr marL="8556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4pPr>
            <a:lvl5pPr marL="1201738" indent="-168275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05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809067" y="1011766"/>
            <a:ext cx="4038600" cy="352689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chemeClr val="tx2"/>
                </a:solidFill>
              </a:defRPr>
            </a:lvl1pPr>
            <a:lvl2pPr marL="169863" indent="-169863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800">
                <a:solidFill>
                  <a:srgbClr val="717074"/>
                </a:solidFill>
              </a:defRPr>
            </a:lvl2pPr>
            <a:lvl3pPr marL="515938" indent="-168275">
              <a:spcBef>
                <a:spcPts val="300"/>
              </a:spcBef>
              <a:buClr>
                <a:schemeClr val="tx2"/>
              </a:buClr>
              <a:buFont typeface="Lucida Grande"/>
              <a:buChar char="­"/>
              <a:defRPr sz="1400">
                <a:solidFill>
                  <a:srgbClr val="717074"/>
                </a:solidFill>
              </a:defRPr>
            </a:lvl3pPr>
            <a:lvl4pPr marL="8556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4pPr>
            <a:lvl5pPr marL="1201738" indent="-168275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05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Architects Daughter"/>
                <a:cs typeface="Architects Daugh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4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Architects Daughter"/>
                <a:cs typeface="Architects Daugh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93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800600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Architects Daughter"/>
                <a:cs typeface="Architects Daugh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4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deration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Architects Daughter"/>
                <a:cs typeface="Architects Daugh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Architects Daughter"/>
                <a:cs typeface="Architects Daughte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79413" y="4623778"/>
            <a:ext cx="2947194" cy="310172"/>
            <a:chOff x="4362003" y="4593555"/>
            <a:chExt cx="3946179" cy="415308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612039" y="4748281"/>
              <a:ext cx="696143" cy="10585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9739" y="4737673"/>
              <a:ext cx="554287" cy="12707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6493812" y="4709021"/>
              <a:ext cx="394912" cy="18437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7417" y="4719073"/>
              <a:ext cx="509373" cy="16427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4614" y="4672040"/>
              <a:ext cx="258339" cy="258339"/>
            </a:xfrm>
            <a:prstGeom prst="rect">
              <a:avLst/>
            </a:prstGeom>
          </p:spPr>
        </p:pic>
        <p:pic>
          <p:nvPicPr>
            <p:cNvPr id="12" name="Picture 11" descr="Federation_Logo_Color.png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62003" y="4593555"/>
              <a:ext cx="415916" cy="4153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86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RSA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3" y="4629149"/>
            <a:ext cx="609600" cy="284608"/>
          </a:xfrm>
          <a:prstGeom prst="rect">
            <a:avLst/>
          </a:prstGeom>
        </p:spPr>
      </p:pic>
      <p:sp>
        <p:nvSpPr>
          <p:cNvPr id="19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Architects Daughter"/>
                <a:cs typeface="Architects Daugh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Architects Daughter"/>
                <a:cs typeface="Architects Daughte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95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votal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Architects Daughter"/>
                <a:cs typeface="Architects Daugh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Architects Daughter"/>
                <a:cs typeface="Architects Daughte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1" name="Picture 20" descr="Pivotal green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3" y="4629151"/>
            <a:ext cx="787466" cy="18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1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Mware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Mware logo Gra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3" y="4629149"/>
            <a:ext cx="1045441" cy="158968"/>
          </a:xfrm>
          <a:prstGeom prst="rect">
            <a:avLst/>
          </a:prstGeom>
        </p:spPr>
      </p:pic>
      <p:sp>
        <p:nvSpPr>
          <p:cNvPr id="16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Architects Daughter"/>
                <a:cs typeface="Architects Daugh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Architects Daughter"/>
                <a:cs typeface="Architects Daughte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9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CE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C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3" y="4622799"/>
            <a:ext cx="366563" cy="366563"/>
          </a:xfrm>
          <a:prstGeom prst="rect">
            <a:avLst/>
          </a:prstGeom>
        </p:spPr>
      </p:pic>
      <p:sp>
        <p:nvSpPr>
          <p:cNvPr id="19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Architects Daughter"/>
                <a:cs typeface="Architects Daugh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Architects Daughter"/>
                <a:cs typeface="Architects Daughte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9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87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63996" y="363539"/>
            <a:ext cx="5175204" cy="1751012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4000" cap="all" baseline="0">
                <a:solidFill>
                  <a:schemeClr val="tx2"/>
                </a:solidFill>
                <a:latin typeface="Architects Daughter"/>
                <a:cs typeface="Architects Daugh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63996" y="2440781"/>
            <a:ext cx="5175204" cy="8167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400" cap="all" baseline="0">
                <a:solidFill>
                  <a:srgbClr val="717074"/>
                </a:solidFill>
                <a:latin typeface="Architects Daughter"/>
                <a:cs typeface="Architects Daughte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2380"/>
            <a:ext cx="3276600" cy="5141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63996" y="3332938"/>
            <a:ext cx="5175204" cy="3579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None/>
              <a:defRPr sz="18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1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4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tx2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300"/>
              </a:spcBef>
              <a:buClr>
                <a:schemeClr val="tx2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300"/>
              </a:spcBef>
              <a:buClr>
                <a:schemeClr val="tx2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Verdana" pitchFamily="34" charset="0"/>
              </a:defRPr>
            </a:lvl3pPr>
            <a:lvl4pPr marL="1658938" indent="-287338">
              <a:spcBef>
                <a:spcPts val="300"/>
              </a:spcBef>
              <a:buClr>
                <a:schemeClr val="tx2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Verdana" pitchFamily="34" charset="0"/>
              </a:defRPr>
            </a:lvl4pPr>
            <a:lvl5pPr>
              <a:spcBef>
                <a:spcPts val="300"/>
              </a:spcBef>
              <a:buClr>
                <a:schemeClr val="tx2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3738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2900" y="0"/>
            <a:ext cx="7762789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9574" y="-10324"/>
            <a:ext cx="9144001" cy="5176806"/>
          </a:xfrm>
          <a:prstGeom prst="rect">
            <a:avLst/>
          </a:prstGeom>
          <a:gradFill flip="none" rotWithShape="1">
            <a:gsLst>
              <a:gs pos="3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688" y="-12227"/>
            <a:ext cx="135772" cy="5178709"/>
          </a:xfrm>
          <a:prstGeom prst="rect">
            <a:avLst/>
          </a:prstGeom>
          <a:solidFill>
            <a:srgbClr val="E26F2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2" dirty="0">
              <a:solidFill>
                <a:schemeClr val="bg1"/>
              </a:solidFill>
              <a:latin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265" y="2731602"/>
            <a:ext cx="3856296" cy="50019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98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342591" indent="0" algn="ctr">
              <a:buNone/>
              <a:defRPr sz="1499"/>
            </a:lvl2pPr>
            <a:lvl3pPr marL="685183" indent="0" algn="ctr">
              <a:buNone/>
              <a:defRPr sz="1349"/>
            </a:lvl3pPr>
            <a:lvl4pPr marL="1027774" indent="0" algn="ctr">
              <a:buNone/>
              <a:defRPr sz="1199"/>
            </a:lvl4pPr>
            <a:lvl5pPr marL="1370366" indent="0" algn="ctr">
              <a:buNone/>
              <a:defRPr sz="1199"/>
            </a:lvl5pPr>
            <a:lvl6pPr marL="1712957" indent="0" algn="ctr">
              <a:buNone/>
              <a:defRPr sz="1199"/>
            </a:lvl6pPr>
            <a:lvl7pPr marL="2055548" indent="0" algn="ctr">
              <a:buNone/>
              <a:defRPr sz="1199"/>
            </a:lvl7pPr>
            <a:lvl8pPr marL="2398140" indent="0" algn="ctr">
              <a:buNone/>
              <a:defRPr sz="1199"/>
            </a:lvl8pPr>
            <a:lvl9pPr marL="2740731" indent="0" algn="ctr">
              <a:buNone/>
              <a:defRPr sz="1199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24265" y="721837"/>
            <a:ext cx="3764856" cy="1836114"/>
          </a:xfrm>
          <a:prstGeom prst="rect">
            <a:avLst/>
          </a:prstGeom>
        </p:spPr>
        <p:txBody>
          <a:bodyPr/>
          <a:lstStyle>
            <a:lvl1pPr algn="l"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062" y="3634201"/>
            <a:ext cx="1886466" cy="401324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48640" y="4843696"/>
            <a:ext cx="2143536" cy="23055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indent="0" algn="l" defTabSz="68536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99" b="0" i="0" u="none" strike="noStrike" kern="12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© 2007-2016 Syncplicity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29617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818" y="-17712"/>
            <a:ext cx="8163183" cy="516502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9032"/>
            <a:ext cx="7239000" cy="5176806"/>
          </a:xfrm>
          <a:prstGeom prst="rect">
            <a:avLst/>
          </a:prstGeom>
          <a:gradFill flip="none" rotWithShape="1">
            <a:gsLst>
              <a:gs pos="3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265" y="2731602"/>
            <a:ext cx="3856296" cy="50019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98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342591" indent="0" algn="ctr">
              <a:buNone/>
              <a:defRPr sz="1499"/>
            </a:lvl2pPr>
            <a:lvl3pPr marL="685183" indent="0" algn="ctr">
              <a:buNone/>
              <a:defRPr sz="1349"/>
            </a:lvl3pPr>
            <a:lvl4pPr marL="1027774" indent="0" algn="ctr">
              <a:buNone/>
              <a:defRPr sz="1199"/>
            </a:lvl4pPr>
            <a:lvl5pPr marL="1370366" indent="0" algn="ctr">
              <a:buNone/>
              <a:defRPr sz="1199"/>
            </a:lvl5pPr>
            <a:lvl6pPr marL="1712957" indent="0" algn="ctr">
              <a:buNone/>
              <a:defRPr sz="1199"/>
            </a:lvl6pPr>
            <a:lvl7pPr marL="2055548" indent="0" algn="ctr">
              <a:buNone/>
              <a:defRPr sz="1199"/>
            </a:lvl7pPr>
            <a:lvl8pPr marL="2398140" indent="0" algn="ctr">
              <a:buNone/>
              <a:defRPr sz="1199"/>
            </a:lvl8pPr>
            <a:lvl9pPr marL="2740731" indent="0" algn="ctr">
              <a:buNone/>
              <a:defRPr sz="1199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24265" y="721837"/>
            <a:ext cx="3764856" cy="1836114"/>
          </a:xfrm>
          <a:prstGeom prst="rect">
            <a:avLst/>
          </a:prstGeom>
        </p:spPr>
        <p:txBody>
          <a:bodyPr/>
          <a:lstStyle>
            <a:lvl1pPr algn="l"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062" y="3634201"/>
            <a:ext cx="1886466" cy="401324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48640" y="4843696"/>
            <a:ext cx="2143536" cy="23055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indent="0" algn="l" defTabSz="68536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99" b="0" i="0" u="none" strike="noStrike" kern="12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© 2007-2016 Syncplicity LLC. All Rights Reserved.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688" y="-20936"/>
            <a:ext cx="135772" cy="5178709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2" dirty="0">
              <a:solidFill>
                <a:schemeClr val="bg1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09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265" y="2731602"/>
            <a:ext cx="3856296" cy="50019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98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342591" indent="0" algn="ctr">
              <a:buNone/>
              <a:defRPr sz="1499"/>
            </a:lvl2pPr>
            <a:lvl3pPr marL="685183" indent="0" algn="ctr">
              <a:buNone/>
              <a:defRPr sz="1349"/>
            </a:lvl3pPr>
            <a:lvl4pPr marL="1027774" indent="0" algn="ctr">
              <a:buNone/>
              <a:defRPr sz="1199"/>
            </a:lvl4pPr>
            <a:lvl5pPr marL="1370366" indent="0" algn="ctr">
              <a:buNone/>
              <a:defRPr sz="1199"/>
            </a:lvl5pPr>
            <a:lvl6pPr marL="1712957" indent="0" algn="ctr">
              <a:buNone/>
              <a:defRPr sz="1199"/>
            </a:lvl6pPr>
            <a:lvl7pPr marL="2055548" indent="0" algn="ctr">
              <a:buNone/>
              <a:defRPr sz="1199"/>
            </a:lvl7pPr>
            <a:lvl8pPr marL="2398140" indent="0" algn="ctr">
              <a:buNone/>
              <a:defRPr sz="1199"/>
            </a:lvl8pPr>
            <a:lvl9pPr marL="2740731" indent="0" algn="ctr">
              <a:buNone/>
              <a:defRPr sz="1199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24265" y="721837"/>
            <a:ext cx="3764856" cy="1836114"/>
          </a:xfrm>
          <a:prstGeom prst="rect">
            <a:avLst/>
          </a:prstGeom>
        </p:spPr>
        <p:txBody>
          <a:bodyPr/>
          <a:lstStyle>
            <a:lvl1pPr algn="l"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062" y="3634201"/>
            <a:ext cx="1886466" cy="401324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48640" y="4843696"/>
            <a:ext cx="2143536" cy="23055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indent="0" algn="l" defTabSz="68536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99" b="0" i="0" u="none" strike="noStrike" kern="12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© 2007-2016 Syncplicity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071391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2345" y="4201"/>
            <a:ext cx="6261655" cy="514293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9146" y="-19032"/>
            <a:ext cx="9153146" cy="5176806"/>
          </a:xfrm>
          <a:prstGeom prst="rect">
            <a:avLst/>
          </a:prstGeom>
          <a:gradFill flip="none" rotWithShape="1">
            <a:gsLst>
              <a:gs pos="3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265" y="2731602"/>
            <a:ext cx="3856296" cy="50019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98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342591" indent="0" algn="ctr">
              <a:buNone/>
              <a:defRPr sz="1499"/>
            </a:lvl2pPr>
            <a:lvl3pPr marL="685183" indent="0" algn="ctr">
              <a:buNone/>
              <a:defRPr sz="1349"/>
            </a:lvl3pPr>
            <a:lvl4pPr marL="1027774" indent="0" algn="ctr">
              <a:buNone/>
              <a:defRPr sz="1199"/>
            </a:lvl4pPr>
            <a:lvl5pPr marL="1370366" indent="0" algn="ctr">
              <a:buNone/>
              <a:defRPr sz="1199"/>
            </a:lvl5pPr>
            <a:lvl6pPr marL="1712957" indent="0" algn="ctr">
              <a:buNone/>
              <a:defRPr sz="1199"/>
            </a:lvl6pPr>
            <a:lvl7pPr marL="2055548" indent="0" algn="ctr">
              <a:buNone/>
              <a:defRPr sz="1199"/>
            </a:lvl7pPr>
            <a:lvl8pPr marL="2398140" indent="0" algn="ctr">
              <a:buNone/>
              <a:defRPr sz="1199"/>
            </a:lvl8pPr>
            <a:lvl9pPr marL="2740731" indent="0" algn="ctr">
              <a:buNone/>
              <a:defRPr sz="1199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24265" y="721837"/>
            <a:ext cx="3764856" cy="1836114"/>
          </a:xfrm>
          <a:prstGeom prst="rect">
            <a:avLst/>
          </a:prstGeom>
        </p:spPr>
        <p:txBody>
          <a:bodyPr/>
          <a:lstStyle>
            <a:lvl1pPr algn="l">
              <a:defRPr b="0" i="0">
                <a:solidFill>
                  <a:schemeClr val="accent1">
                    <a:lumMod val="7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062" y="3634201"/>
            <a:ext cx="1886466" cy="401324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48640" y="4843696"/>
            <a:ext cx="2143536" cy="23055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indent="0" algn="l" defTabSz="68536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99" b="0" i="0" u="none" strike="noStrike" kern="12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© 2007-2016 Syncplicity LLC. All Rights Reserved.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688" y="-20936"/>
            <a:ext cx="135772" cy="5178709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2" dirty="0">
              <a:solidFill>
                <a:schemeClr val="bg1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807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044" y="0"/>
            <a:ext cx="7715956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9146" y="-19032"/>
            <a:ext cx="8860538" cy="5176806"/>
          </a:xfrm>
          <a:prstGeom prst="rect">
            <a:avLst/>
          </a:prstGeom>
          <a:gradFill flip="none" rotWithShape="1">
            <a:gsLst>
              <a:gs pos="3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265" y="2731602"/>
            <a:ext cx="3856296" cy="50019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98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342591" indent="0" algn="ctr">
              <a:buNone/>
              <a:defRPr sz="1499"/>
            </a:lvl2pPr>
            <a:lvl3pPr marL="685183" indent="0" algn="ctr">
              <a:buNone/>
              <a:defRPr sz="1349"/>
            </a:lvl3pPr>
            <a:lvl4pPr marL="1027774" indent="0" algn="ctr">
              <a:buNone/>
              <a:defRPr sz="1199"/>
            </a:lvl4pPr>
            <a:lvl5pPr marL="1370366" indent="0" algn="ctr">
              <a:buNone/>
              <a:defRPr sz="1199"/>
            </a:lvl5pPr>
            <a:lvl6pPr marL="1712957" indent="0" algn="ctr">
              <a:buNone/>
              <a:defRPr sz="1199"/>
            </a:lvl6pPr>
            <a:lvl7pPr marL="2055548" indent="0" algn="ctr">
              <a:buNone/>
              <a:defRPr sz="1199"/>
            </a:lvl7pPr>
            <a:lvl8pPr marL="2398140" indent="0" algn="ctr">
              <a:buNone/>
              <a:defRPr sz="1199"/>
            </a:lvl8pPr>
            <a:lvl9pPr marL="2740731" indent="0" algn="ctr">
              <a:buNone/>
              <a:defRPr sz="1199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24265" y="721837"/>
            <a:ext cx="3764856" cy="1836114"/>
          </a:xfrm>
          <a:prstGeom prst="rect">
            <a:avLst/>
          </a:prstGeom>
        </p:spPr>
        <p:txBody>
          <a:bodyPr/>
          <a:lstStyle>
            <a:lvl1pPr algn="l">
              <a:defRPr b="0" i="0">
                <a:solidFill>
                  <a:schemeClr val="accent1">
                    <a:lumMod val="7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062" y="3634201"/>
            <a:ext cx="1886466" cy="401324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48640" y="4843696"/>
            <a:ext cx="2143536" cy="23055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indent="0" algn="l" defTabSz="68536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99" b="0" i="0" u="none" strike="noStrike" kern="12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© 2007-2016 Syncplicity LLC. All Rights Reserved.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688" y="-20936"/>
            <a:ext cx="135772" cy="5178709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2" dirty="0">
              <a:solidFill>
                <a:schemeClr val="bg1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1207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599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 sz="1499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>
              <a:buClr>
                <a:schemeClr val="accent1">
                  <a:lumMod val="75000"/>
                </a:schemeClr>
              </a:buClr>
              <a:defRPr sz="1349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>
              <a:buClr>
                <a:schemeClr val="accent1">
                  <a:lumMod val="75000"/>
                </a:schemeClr>
              </a:buClr>
              <a:defRPr sz="1199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370366" indent="0">
              <a:buClr>
                <a:schemeClr val="accent1">
                  <a:lumMod val="75000"/>
                </a:schemeClr>
              </a:buClr>
              <a:buNone/>
              <a:defRPr sz="1199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Edit content/bullets</a:t>
            </a:r>
          </a:p>
          <a:p>
            <a:pPr lvl="1"/>
            <a:r>
              <a:rPr lang="en-US" dirty="0" smtClean="0"/>
              <a:t>First bullet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48640" y="4843696"/>
            <a:ext cx="2143536" cy="23055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indent="0" algn="l" defTabSz="68536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99" b="0" i="0" u="none" strike="noStrike" kern="12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© 2007-2016 Syncplicity LLC.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8443" y="2605521"/>
            <a:ext cx="3747285" cy="249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18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0866" y="2138200"/>
            <a:ext cx="3749096" cy="79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675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28913" y="784458"/>
            <a:ext cx="6048376" cy="123008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9135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96" kern="1200" dirty="0">
                <a:solidFill>
                  <a:schemeClr val="tx2"/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728918" y="2269333"/>
            <a:ext cx="6048375" cy="2102644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199"/>
              </a:spcBef>
              <a:buClr>
                <a:schemeClr val="tx2"/>
              </a:buClr>
              <a:buFont typeface="Wingdings" pitchFamily="2" charset="2"/>
              <a:buChar char=""/>
              <a:defRPr sz="2398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300"/>
              </a:spcBef>
              <a:buClr>
                <a:schemeClr val="tx2"/>
              </a:buClr>
              <a:buFont typeface="Verdana" pitchFamily="34" charset="0"/>
              <a:buChar char="–"/>
              <a:defRPr sz="1998">
                <a:solidFill>
                  <a:schemeClr val="bg2"/>
                </a:solidFill>
                <a:latin typeface="Verdana" pitchFamily="34" charset="0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934655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69BD7F-0FDF-5A48-88FA-DB3C5A6F88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548640" y="4843696"/>
            <a:ext cx="2143536" cy="23055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indent="0" algn="l" defTabSz="68536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99" b="0" i="0" u="none" strike="noStrike" kern="1200" baseline="30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2007-2016 Syncplicity LLC. All Rights Reserved.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8"/>
            <a:ext cx="3886200" cy="326350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599">
                <a:solidFill>
                  <a:schemeClr val="bg1"/>
                </a:solidFill>
              </a:defRPr>
            </a:lvl1pPr>
            <a:lvl2pPr>
              <a:buClr>
                <a:schemeClr val="accent1">
                  <a:lumMod val="75000"/>
                </a:schemeClr>
              </a:buClr>
              <a:defRPr sz="1499"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 sz="1349"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 sz="1199">
                <a:solidFill>
                  <a:schemeClr val="bg1"/>
                </a:solidFill>
              </a:defRPr>
            </a:lvl4pPr>
            <a:lvl5pPr marL="1370366" indent="0">
              <a:buClr>
                <a:schemeClr val="accent1">
                  <a:lumMod val="75000"/>
                </a:schemeClr>
              </a:buClr>
              <a:buNone/>
              <a:defRPr sz="1199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Edit content/bullets</a:t>
            </a:r>
          </a:p>
          <a:p>
            <a:pPr lvl="1"/>
            <a:r>
              <a:rPr lang="en-US" dirty="0" smtClean="0"/>
              <a:t>First bullet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29150" y="1369218"/>
            <a:ext cx="3886200" cy="326350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599">
                <a:solidFill>
                  <a:schemeClr val="bg1"/>
                </a:solidFill>
              </a:defRPr>
            </a:lvl1pPr>
            <a:lvl2pPr>
              <a:buClr>
                <a:schemeClr val="accent1">
                  <a:lumMod val="75000"/>
                </a:schemeClr>
              </a:buClr>
              <a:defRPr sz="1499"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 sz="1349"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 sz="1199">
                <a:solidFill>
                  <a:schemeClr val="bg1"/>
                </a:solidFill>
              </a:defRPr>
            </a:lvl4pPr>
            <a:lvl5pPr marL="1370366" indent="0">
              <a:buClr>
                <a:schemeClr val="accent1">
                  <a:lumMod val="75000"/>
                </a:schemeClr>
              </a:buClr>
              <a:buNone/>
              <a:defRPr sz="1199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Edit content/bullets</a:t>
            </a:r>
          </a:p>
          <a:p>
            <a:pPr lvl="1"/>
            <a:r>
              <a:rPr lang="en-US" dirty="0" smtClean="0"/>
              <a:t>First bullet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98060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67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 b="0" i="0">
                <a:solidFill>
                  <a:schemeClr val="tx2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429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One Content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>
            <a:off x="0" y="-33306"/>
            <a:ext cx="9144000" cy="5176806"/>
          </a:xfrm>
          <a:prstGeom prst="rect">
            <a:avLst/>
          </a:prstGeom>
          <a:gradFill>
            <a:gsLst>
              <a:gs pos="0">
                <a:schemeClr val="accent1">
                  <a:lumMod val="61000"/>
                  <a:lumOff val="39000"/>
                </a:schemeClr>
              </a:gs>
              <a:gs pos="82000">
                <a:schemeClr val="bg1"/>
              </a:gs>
            </a:gsLst>
            <a:lin ang="54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8" dirty="0"/>
              <a:t>r</a:t>
            </a:r>
          </a:p>
        </p:txBody>
      </p:sp>
      <p:sp>
        <p:nvSpPr>
          <p:cNvPr id="9" name="Freeform 6"/>
          <p:cNvSpPr>
            <a:spLocks noEditPoints="1"/>
          </p:cNvSpPr>
          <p:nvPr userDrawn="1"/>
        </p:nvSpPr>
        <p:spPr bwMode="auto">
          <a:xfrm>
            <a:off x="3022808" y="1432375"/>
            <a:ext cx="6107745" cy="3573140"/>
          </a:xfrm>
          <a:custGeom>
            <a:avLst/>
            <a:gdLst>
              <a:gd name="T0" fmla="*/ 445 w 1218"/>
              <a:gd name="T1" fmla="*/ 409 h 560"/>
              <a:gd name="T2" fmla="*/ 343 w 1218"/>
              <a:gd name="T3" fmla="*/ 558 h 560"/>
              <a:gd name="T4" fmla="*/ 317 w 1218"/>
              <a:gd name="T5" fmla="*/ 328 h 560"/>
              <a:gd name="T6" fmla="*/ 620 w 1218"/>
              <a:gd name="T7" fmla="*/ 398 h 560"/>
              <a:gd name="T8" fmla="*/ 746 w 1218"/>
              <a:gd name="T9" fmla="*/ 314 h 560"/>
              <a:gd name="T10" fmla="*/ 544 w 1218"/>
              <a:gd name="T11" fmla="*/ 239 h 560"/>
              <a:gd name="T12" fmla="*/ 1080 w 1218"/>
              <a:gd name="T13" fmla="*/ 477 h 560"/>
              <a:gd name="T14" fmla="*/ 1001 w 1218"/>
              <a:gd name="T15" fmla="*/ 404 h 560"/>
              <a:gd name="T16" fmla="*/ 267 w 1218"/>
              <a:gd name="T17" fmla="*/ 136 h 560"/>
              <a:gd name="T18" fmla="*/ 213 w 1218"/>
              <a:gd name="T19" fmla="*/ 96 h 560"/>
              <a:gd name="T20" fmla="*/ 31 w 1218"/>
              <a:gd name="T21" fmla="*/ 152 h 560"/>
              <a:gd name="T22" fmla="*/ 252 w 1218"/>
              <a:gd name="T23" fmla="*/ 301 h 560"/>
              <a:gd name="T24" fmla="*/ 306 w 1218"/>
              <a:gd name="T25" fmla="*/ 267 h 560"/>
              <a:gd name="T26" fmla="*/ 399 w 1218"/>
              <a:gd name="T27" fmla="*/ 178 h 560"/>
              <a:gd name="T28" fmla="*/ 195 w 1218"/>
              <a:gd name="T29" fmla="*/ 84 h 560"/>
              <a:gd name="T30" fmla="*/ 348 w 1218"/>
              <a:gd name="T31" fmla="*/ 111 h 560"/>
              <a:gd name="T32" fmla="*/ 326 w 1218"/>
              <a:gd name="T33" fmla="*/ 96 h 560"/>
              <a:gd name="T34" fmla="*/ 510 w 1218"/>
              <a:gd name="T35" fmla="*/ 57 h 560"/>
              <a:gd name="T36" fmla="*/ 358 w 1218"/>
              <a:gd name="T37" fmla="*/ 28 h 560"/>
              <a:gd name="T38" fmla="*/ 292 w 1218"/>
              <a:gd name="T39" fmla="*/ 279 h 560"/>
              <a:gd name="T40" fmla="*/ 373 w 1218"/>
              <a:gd name="T41" fmla="*/ 317 h 560"/>
              <a:gd name="T42" fmla="*/ 373 w 1218"/>
              <a:gd name="T43" fmla="*/ 291 h 560"/>
              <a:gd name="T44" fmla="*/ 313 w 1218"/>
              <a:gd name="T45" fmla="*/ 263 h 560"/>
              <a:gd name="T46" fmla="*/ 317 w 1218"/>
              <a:gd name="T47" fmla="*/ 90 h 560"/>
              <a:gd name="T48" fmla="*/ 185 w 1218"/>
              <a:gd name="T49" fmla="*/ 50 h 560"/>
              <a:gd name="T50" fmla="*/ 207 w 1218"/>
              <a:gd name="T51" fmla="*/ 39 h 560"/>
              <a:gd name="T52" fmla="*/ 290 w 1218"/>
              <a:gd name="T53" fmla="*/ 56 h 560"/>
              <a:gd name="T54" fmla="*/ 318 w 1218"/>
              <a:gd name="T55" fmla="*/ 35 h 560"/>
              <a:gd name="T56" fmla="*/ 15 w 1218"/>
              <a:gd name="T57" fmla="*/ 127 h 560"/>
              <a:gd name="T58" fmla="*/ 566 w 1218"/>
              <a:gd name="T59" fmla="*/ 169 h 560"/>
              <a:gd name="T60" fmla="*/ 1098 w 1218"/>
              <a:gd name="T61" fmla="*/ 71 h 560"/>
              <a:gd name="T62" fmla="*/ 846 w 1218"/>
              <a:gd name="T63" fmla="*/ 59 h 560"/>
              <a:gd name="T64" fmla="*/ 712 w 1218"/>
              <a:gd name="T65" fmla="*/ 98 h 560"/>
              <a:gd name="T66" fmla="*/ 676 w 1218"/>
              <a:gd name="T67" fmla="*/ 125 h 560"/>
              <a:gd name="T68" fmla="*/ 570 w 1218"/>
              <a:gd name="T69" fmla="*/ 175 h 560"/>
              <a:gd name="T70" fmla="*/ 604 w 1218"/>
              <a:gd name="T71" fmla="*/ 195 h 560"/>
              <a:gd name="T72" fmla="*/ 653 w 1218"/>
              <a:gd name="T73" fmla="*/ 214 h 560"/>
              <a:gd name="T74" fmla="*/ 696 w 1218"/>
              <a:gd name="T75" fmla="*/ 225 h 560"/>
              <a:gd name="T76" fmla="*/ 790 w 1218"/>
              <a:gd name="T77" fmla="*/ 268 h 560"/>
              <a:gd name="T78" fmla="*/ 897 w 1218"/>
              <a:gd name="T79" fmla="*/ 298 h 560"/>
              <a:gd name="T80" fmla="*/ 968 w 1218"/>
              <a:gd name="T81" fmla="*/ 270 h 560"/>
              <a:gd name="T82" fmla="*/ 1070 w 1218"/>
              <a:gd name="T83" fmla="*/ 130 h 560"/>
              <a:gd name="T84" fmla="*/ 1172 w 1218"/>
              <a:gd name="T85" fmla="*/ 103 h 560"/>
              <a:gd name="T86" fmla="*/ 968 w 1218"/>
              <a:gd name="T87" fmla="*/ 351 h 560"/>
              <a:gd name="T88" fmla="*/ 985 w 1218"/>
              <a:gd name="T89" fmla="*/ 383 h 560"/>
              <a:gd name="T90" fmla="*/ 1062 w 1218"/>
              <a:gd name="T91" fmla="*/ 382 h 560"/>
              <a:gd name="T92" fmla="*/ 1133 w 1218"/>
              <a:gd name="T93" fmla="*/ 434 h 560"/>
              <a:gd name="T94" fmla="*/ 1148 w 1218"/>
              <a:gd name="T95" fmla="*/ 516 h 560"/>
              <a:gd name="T96" fmla="*/ 1135 w 1218"/>
              <a:gd name="T97" fmla="*/ 406 h 560"/>
              <a:gd name="T98" fmla="*/ 994 w 1218"/>
              <a:gd name="T99" fmla="*/ 332 h 560"/>
              <a:gd name="T100" fmla="*/ 972 w 1218"/>
              <a:gd name="T101" fmla="*/ 317 h 560"/>
              <a:gd name="T102" fmla="*/ 1038 w 1218"/>
              <a:gd name="T103" fmla="*/ 231 h 560"/>
              <a:gd name="T104" fmla="*/ 1044 w 1218"/>
              <a:gd name="T105" fmla="*/ 203 h 560"/>
              <a:gd name="T106" fmla="*/ 626 w 1218"/>
              <a:gd name="T107" fmla="*/ 47 h 560"/>
              <a:gd name="T108" fmla="*/ 750 w 1218"/>
              <a:gd name="T109" fmla="*/ 69 h 560"/>
              <a:gd name="T110" fmla="*/ 780 w 1218"/>
              <a:gd name="T111" fmla="*/ 18 h 560"/>
              <a:gd name="T112" fmla="*/ 739 w 1218"/>
              <a:gd name="T113" fmla="*/ 84 h 560"/>
              <a:gd name="T114" fmla="*/ 884 w 1218"/>
              <a:gd name="T115" fmla="*/ 24 h 560"/>
              <a:gd name="T116" fmla="*/ 1069 w 1218"/>
              <a:gd name="T117" fmla="*/ 188 h 560"/>
              <a:gd name="T118" fmla="*/ 1211 w 1218"/>
              <a:gd name="T119" fmla="*/ 434 h 560"/>
              <a:gd name="T120" fmla="*/ 587 w 1218"/>
              <a:gd name="T121" fmla="*/ 211 h 560"/>
              <a:gd name="T122" fmla="*/ 405 w 1218"/>
              <a:gd name="T123" fmla="*/ 82 h 560"/>
              <a:gd name="T124" fmla="*/ 227 w 1218"/>
              <a:gd name="T125" fmla="*/ 51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18" h="560">
                <a:moveTo>
                  <a:pt x="317" y="328"/>
                </a:moveTo>
                <a:cubicBezTo>
                  <a:pt x="315" y="323"/>
                  <a:pt x="323" y="323"/>
                  <a:pt x="323" y="320"/>
                </a:cubicBezTo>
                <a:cubicBezTo>
                  <a:pt x="324" y="317"/>
                  <a:pt x="328" y="317"/>
                  <a:pt x="330" y="317"/>
                </a:cubicBezTo>
                <a:cubicBezTo>
                  <a:pt x="333" y="317"/>
                  <a:pt x="333" y="313"/>
                  <a:pt x="335" y="313"/>
                </a:cubicBezTo>
                <a:cubicBezTo>
                  <a:pt x="337" y="313"/>
                  <a:pt x="336" y="315"/>
                  <a:pt x="335" y="318"/>
                </a:cubicBezTo>
                <a:cubicBezTo>
                  <a:pt x="334" y="321"/>
                  <a:pt x="333" y="323"/>
                  <a:pt x="336" y="323"/>
                </a:cubicBezTo>
                <a:cubicBezTo>
                  <a:pt x="339" y="324"/>
                  <a:pt x="338" y="320"/>
                  <a:pt x="339" y="317"/>
                </a:cubicBezTo>
                <a:cubicBezTo>
                  <a:pt x="339" y="315"/>
                  <a:pt x="344" y="315"/>
                  <a:pt x="347" y="317"/>
                </a:cubicBezTo>
                <a:cubicBezTo>
                  <a:pt x="349" y="320"/>
                  <a:pt x="353" y="317"/>
                  <a:pt x="353" y="319"/>
                </a:cubicBezTo>
                <a:cubicBezTo>
                  <a:pt x="353" y="321"/>
                  <a:pt x="360" y="319"/>
                  <a:pt x="364" y="319"/>
                </a:cubicBezTo>
                <a:cubicBezTo>
                  <a:pt x="368" y="319"/>
                  <a:pt x="368" y="324"/>
                  <a:pt x="373" y="325"/>
                </a:cubicBezTo>
                <a:cubicBezTo>
                  <a:pt x="378" y="327"/>
                  <a:pt x="378" y="329"/>
                  <a:pt x="379" y="331"/>
                </a:cubicBezTo>
                <a:cubicBezTo>
                  <a:pt x="381" y="332"/>
                  <a:pt x="384" y="334"/>
                  <a:pt x="392" y="335"/>
                </a:cubicBezTo>
                <a:cubicBezTo>
                  <a:pt x="401" y="335"/>
                  <a:pt x="405" y="339"/>
                  <a:pt x="405" y="343"/>
                </a:cubicBezTo>
                <a:cubicBezTo>
                  <a:pt x="405" y="347"/>
                  <a:pt x="407" y="346"/>
                  <a:pt x="409" y="348"/>
                </a:cubicBezTo>
                <a:cubicBezTo>
                  <a:pt x="411" y="350"/>
                  <a:pt x="407" y="353"/>
                  <a:pt x="405" y="355"/>
                </a:cubicBezTo>
                <a:cubicBezTo>
                  <a:pt x="402" y="357"/>
                  <a:pt x="404" y="358"/>
                  <a:pt x="407" y="356"/>
                </a:cubicBezTo>
                <a:cubicBezTo>
                  <a:pt x="410" y="354"/>
                  <a:pt x="413" y="355"/>
                  <a:pt x="415" y="356"/>
                </a:cubicBezTo>
                <a:cubicBezTo>
                  <a:pt x="416" y="357"/>
                  <a:pt x="420" y="358"/>
                  <a:pt x="421" y="358"/>
                </a:cubicBezTo>
                <a:cubicBezTo>
                  <a:pt x="423" y="358"/>
                  <a:pt x="427" y="358"/>
                  <a:pt x="427" y="361"/>
                </a:cubicBezTo>
                <a:cubicBezTo>
                  <a:pt x="427" y="365"/>
                  <a:pt x="428" y="364"/>
                  <a:pt x="429" y="364"/>
                </a:cubicBezTo>
                <a:cubicBezTo>
                  <a:pt x="430" y="363"/>
                  <a:pt x="432" y="362"/>
                  <a:pt x="434" y="365"/>
                </a:cubicBezTo>
                <a:cubicBezTo>
                  <a:pt x="435" y="367"/>
                  <a:pt x="439" y="364"/>
                  <a:pt x="441" y="364"/>
                </a:cubicBezTo>
                <a:cubicBezTo>
                  <a:pt x="443" y="364"/>
                  <a:pt x="445" y="367"/>
                  <a:pt x="447" y="370"/>
                </a:cubicBezTo>
                <a:cubicBezTo>
                  <a:pt x="449" y="372"/>
                  <a:pt x="452" y="374"/>
                  <a:pt x="454" y="372"/>
                </a:cubicBezTo>
                <a:cubicBezTo>
                  <a:pt x="457" y="371"/>
                  <a:pt x="460" y="374"/>
                  <a:pt x="459" y="381"/>
                </a:cubicBezTo>
                <a:cubicBezTo>
                  <a:pt x="459" y="389"/>
                  <a:pt x="456" y="388"/>
                  <a:pt x="454" y="391"/>
                </a:cubicBezTo>
                <a:cubicBezTo>
                  <a:pt x="452" y="394"/>
                  <a:pt x="451" y="396"/>
                  <a:pt x="447" y="399"/>
                </a:cubicBezTo>
                <a:cubicBezTo>
                  <a:pt x="443" y="402"/>
                  <a:pt x="445" y="405"/>
                  <a:pt x="445" y="409"/>
                </a:cubicBezTo>
                <a:cubicBezTo>
                  <a:pt x="445" y="412"/>
                  <a:pt x="445" y="418"/>
                  <a:pt x="443" y="421"/>
                </a:cubicBezTo>
                <a:cubicBezTo>
                  <a:pt x="440" y="424"/>
                  <a:pt x="438" y="427"/>
                  <a:pt x="438" y="430"/>
                </a:cubicBezTo>
                <a:cubicBezTo>
                  <a:pt x="438" y="433"/>
                  <a:pt x="433" y="434"/>
                  <a:pt x="432" y="434"/>
                </a:cubicBezTo>
                <a:cubicBezTo>
                  <a:pt x="431" y="434"/>
                  <a:pt x="428" y="433"/>
                  <a:pt x="426" y="435"/>
                </a:cubicBezTo>
                <a:cubicBezTo>
                  <a:pt x="425" y="437"/>
                  <a:pt x="423" y="437"/>
                  <a:pt x="421" y="437"/>
                </a:cubicBezTo>
                <a:cubicBezTo>
                  <a:pt x="419" y="437"/>
                  <a:pt x="421" y="440"/>
                  <a:pt x="416" y="441"/>
                </a:cubicBezTo>
                <a:cubicBezTo>
                  <a:pt x="411" y="443"/>
                  <a:pt x="411" y="446"/>
                  <a:pt x="413" y="450"/>
                </a:cubicBezTo>
                <a:cubicBezTo>
                  <a:pt x="415" y="453"/>
                  <a:pt x="410" y="456"/>
                  <a:pt x="408" y="460"/>
                </a:cubicBezTo>
                <a:cubicBezTo>
                  <a:pt x="406" y="464"/>
                  <a:pt x="404" y="466"/>
                  <a:pt x="403" y="466"/>
                </a:cubicBezTo>
                <a:cubicBezTo>
                  <a:pt x="402" y="465"/>
                  <a:pt x="400" y="467"/>
                  <a:pt x="400" y="470"/>
                </a:cubicBezTo>
                <a:cubicBezTo>
                  <a:pt x="400" y="472"/>
                  <a:pt x="398" y="473"/>
                  <a:pt x="395" y="476"/>
                </a:cubicBezTo>
                <a:cubicBezTo>
                  <a:pt x="392" y="480"/>
                  <a:pt x="388" y="478"/>
                  <a:pt x="385" y="477"/>
                </a:cubicBezTo>
                <a:cubicBezTo>
                  <a:pt x="383" y="475"/>
                  <a:pt x="378" y="472"/>
                  <a:pt x="377" y="472"/>
                </a:cubicBezTo>
                <a:cubicBezTo>
                  <a:pt x="375" y="473"/>
                  <a:pt x="380" y="477"/>
                  <a:pt x="381" y="478"/>
                </a:cubicBezTo>
                <a:cubicBezTo>
                  <a:pt x="382" y="480"/>
                  <a:pt x="388" y="483"/>
                  <a:pt x="385" y="489"/>
                </a:cubicBezTo>
                <a:cubicBezTo>
                  <a:pt x="378" y="498"/>
                  <a:pt x="369" y="492"/>
                  <a:pt x="368" y="493"/>
                </a:cubicBezTo>
                <a:cubicBezTo>
                  <a:pt x="366" y="494"/>
                  <a:pt x="370" y="498"/>
                  <a:pt x="366" y="501"/>
                </a:cubicBezTo>
                <a:cubicBezTo>
                  <a:pt x="363" y="504"/>
                  <a:pt x="360" y="499"/>
                  <a:pt x="358" y="501"/>
                </a:cubicBezTo>
                <a:cubicBezTo>
                  <a:pt x="356" y="503"/>
                  <a:pt x="357" y="505"/>
                  <a:pt x="358" y="506"/>
                </a:cubicBezTo>
                <a:cubicBezTo>
                  <a:pt x="360" y="508"/>
                  <a:pt x="362" y="516"/>
                  <a:pt x="355" y="518"/>
                </a:cubicBezTo>
                <a:cubicBezTo>
                  <a:pt x="348" y="520"/>
                  <a:pt x="351" y="526"/>
                  <a:pt x="353" y="526"/>
                </a:cubicBezTo>
                <a:cubicBezTo>
                  <a:pt x="355" y="526"/>
                  <a:pt x="356" y="526"/>
                  <a:pt x="355" y="528"/>
                </a:cubicBezTo>
                <a:cubicBezTo>
                  <a:pt x="355" y="530"/>
                  <a:pt x="351" y="536"/>
                  <a:pt x="346" y="539"/>
                </a:cubicBezTo>
                <a:cubicBezTo>
                  <a:pt x="341" y="542"/>
                  <a:pt x="344" y="545"/>
                  <a:pt x="345" y="546"/>
                </a:cubicBezTo>
                <a:cubicBezTo>
                  <a:pt x="347" y="547"/>
                  <a:pt x="346" y="550"/>
                  <a:pt x="348" y="552"/>
                </a:cubicBezTo>
                <a:cubicBezTo>
                  <a:pt x="349" y="554"/>
                  <a:pt x="352" y="555"/>
                  <a:pt x="355" y="556"/>
                </a:cubicBezTo>
                <a:cubicBezTo>
                  <a:pt x="359" y="556"/>
                  <a:pt x="360" y="558"/>
                  <a:pt x="357" y="558"/>
                </a:cubicBezTo>
                <a:cubicBezTo>
                  <a:pt x="354" y="559"/>
                  <a:pt x="351" y="560"/>
                  <a:pt x="349" y="559"/>
                </a:cubicBezTo>
                <a:cubicBezTo>
                  <a:pt x="348" y="558"/>
                  <a:pt x="345" y="558"/>
                  <a:pt x="343" y="558"/>
                </a:cubicBezTo>
                <a:cubicBezTo>
                  <a:pt x="334" y="558"/>
                  <a:pt x="335" y="556"/>
                  <a:pt x="333" y="555"/>
                </a:cubicBezTo>
                <a:cubicBezTo>
                  <a:pt x="331" y="554"/>
                  <a:pt x="331" y="547"/>
                  <a:pt x="331" y="547"/>
                </a:cubicBezTo>
                <a:cubicBezTo>
                  <a:pt x="331" y="546"/>
                  <a:pt x="328" y="539"/>
                  <a:pt x="328" y="534"/>
                </a:cubicBezTo>
                <a:cubicBezTo>
                  <a:pt x="327" y="530"/>
                  <a:pt x="328" y="525"/>
                  <a:pt x="329" y="524"/>
                </a:cubicBezTo>
                <a:cubicBezTo>
                  <a:pt x="330" y="523"/>
                  <a:pt x="332" y="522"/>
                  <a:pt x="331" y="520"/>
                </a:cubicBezTo>
                <a:cubicBezTo>
                  <a:pt x="331" y="518"/>
                  <a:pt x="331" y="518"/>
                  <a:pt x="332" y="515"/>
                </a:cubicBezTo>
                <a:cubicBezTo>
                  <a:pt x="332" y="513"/>
                  <a:pt x="334" y="509"/>
                  <a:pt x="332" y="507"/>
                </a:cubicBezTo>
                <a:cubicBezTo>
                  <a:pt x="330" y="505"/>
                  <a:pt x="328" y="502"/>
                  <a:pt x="329" y="501"/>
                </a:cubicBezTo>
                <a:cubicBezTo>
                  <a:pt x="329" y="500"/>
                  <a:pt x="331" y="496"/>
                  <a:pt x="331" y="495"/>
                </a:cubicBezTo>
                <a:cubicBezTo>
                  <a:pt x="331" y="493"/>
                  <a:pt x="330" y="488"/>
                  <a:pt x="334" y="479"/>
                </a:cubicBezTo>
                <a:cubicBezTo>
                  <a:pt x="337" y="470"/>
                  <a:pt x="337" y="463"/>
                  <a:pt x="336" y="461"/>
                </a:cubicBezTo>
                <a:cubicBezTo>
                  <a:pt x="336" y="459"/>
                  <a:pt x="336" y="455"/>
                  <a:pt x="337" y="454"/>
                </a:cubicBezTo>
                <a:cubicBezTo>
                  <a:pt x="338" y="453"/>
                  <a:pt x="339" y="451"/>
                  <a:pt x="339" y="448"/>
                </a:cubicBezTo>
                <a:cubicBezTo>
                  <a:pt x="339" y="445"/>
                  <a:pt x="340" y="431"/>
                  <a:pt x="341" y="423"/>
                </a:cubicBezTo>
                <a:cubicBezTo>
                  <a:pt x="342" y="415"/>
                  <a:pt x="337" y="414"/>
                  <a:pt x="334" y="413"/>
                </a:cubicBezTo>
                <a:cubicBezTo>
                  <a:pt x="332" y="412"/>
                  <a:pt x="327" y="408"/>
                  <a:pt x="326" y="408"/>
                </a:cubicBezTo>
                <a:cubicBezTo>
                  <a:pt x="325" y="407"/>
                  <a:pt x="320" y="404"/>
                  <a:pt x="320" y="401"/>
                </a:cubicBezTo>
                <a:cubicBezTo>
                  <a:pt x="321" y="398"/>
                  <a:pt x="316" y="391"/>
                  <a:pt x="315" y="389"/>
                </a:cubicBezTo>
                <a:cubicBezTo>
                  <a:pt x="314" y="387"/>
                  <a:pt x="311" y="380"/>
                  <a:pt x="309" y="379"/>
                </a:cubicBezTo>
                <a:cubicBezTo>
                  <a:pt x="308" y="378"/>
                  <a:pt x="306" y="373"/>
                  <a:pt x="304" y="372"/>
                </a:cubicBezTo>
                <a:cubicBezTo>
                  <a:pt x="303" y="371"/>
                  <a:pt x="304" y="368"/>
                  <a:pt x="307" y="367"/>
                </a:cubicBezTo>
                <a:cubicBezTo>
                  <a:pt x="310" y="366"/>
                  <a:pt x="309" y="362"/>
                  <a:pt x="306" y="361"/>
                </a:cubicBezTo>
                <a:cubicBezTo>
                  <a:pt x="304" y="360"/>
                  <a:pt x="304" y="357"/>
                  <a:pt x="305" y="356"/>
                </a:cubicBezTo>
                <a:cubicBezTo>
                  <a:pt x="306" y="355"/>
                  <a:pt x="309" y="352"/>
                  <a:pt x="309" y="351"/>
                </a:cubicBezTo>
                <a:cubicBezTo>
                  <a:pt x="310" y="351"/>
                  <a:pt x="313" y="350"/>
                  <a:pt x="313" y="348"/>
                </a:cubicBezTo>
                <a:cubicBezTo>
                  <a:pt x="313" y="347"/>
                  <a:pt x="314" y="346"/>
                  <a:pt x="315" y="345"/>
                </a:cubicBezTo>
                <a:cubicBezTo>
                  <a:pt x="316" y="344"/>
                  <a:pt x="319" y="341"/>
                  <a:pt x="318" y="339"/>
                </a:cubicBezTo>
                <a:cubicBezTo>
                  <a:pt x="316" y="338"/>
                  <a:pt x="318" y="336"/>
                  <a:pt x="319" y="335"/>
                </a:cubicBezTo>
                <a:cubicBezTo>
                  <a:pt x="320" y="332"/>
                  <a:pt x="318" y="332"/>
                  <a:pt x="317" y="328"/>
                </a:cubicBezTo>
                <a:close/>
                <a:moveTo>
                  <a:pt x="544" y="239"/>
                </a:moveTo>
                <a:cubicBezTo>
                  <a:pt x="542" y="241"/>
                  <a:pt x="540" y="245"/>
                  <a:pt x="542" y="246"/>
                </a:cubicBezTo>
                <a:cubicBezTo>
                  <a:pt x="544" y="247"/>
                  <a:pt x="544" y="249"/>
                  <a:pt x="541" y="252"/>
                </a:cubicBezTo>
                <a:cubicBezTo>
                  <a:pt x="538" y="254"/>
                  <a:pt x="537" y="256"/>
                  <a:pt x="535" y="256"/>
                </a:cubicBezTo>
                <a:cubicBezTo>
                  <a:pt x="533" y="255"/>
                  <a:pt x="531" y="254"/>
                  <a:pt x="528" y="261"/>
                </a:cubicBezTo>
                <a:cubicBezTo>
                  <a:pt x="525" y="267"/>
                  <a:pt x="519" y="278"/>
                  <a:pt x="517" y="279"/>
                </a:cubicBezTo>
                <a:cubicBezTo>
                  <a:pt x="516" y="280"/>
                  <a:pt x="516" y="283"/>
                  <a:pt x="518" y="284"/>
                </a:cubicBezTo>
                <a:cubicBezTo>
                  <a:pt x="520" y="284"/>
                  <a:pt x="520" y="287"/>
                  <a:pt x="520" y="289"/>
                </a:cubicBezTo>
                <a:cubicBezTo>
                  <a:pt x="520" y="291"/>
                  <a:pt x="523" y="296"/>
                  <a:pt x="520" y="299"/>
                </a:cubicBezTo>
                <a:cubicBezTo>
                  <a:pt x="516" y="302"/>
                  <a:pt x="513" y="304"/>
                  <a:pt x="515" y="305"/>
                </a:cubicBezTo>
                <a:cubicBezTo>
                  <a:pt x="517" y="306"/>
                  <a:pt x="519" y="311"/>
                  <a:pt x="519" y="313"/>
                </a:cubicBezTo>
                <a:cubicBezTo>
                  <a:pt x="519" y="315"/>
                  <a:pt x="523" y="317"/>
                  <a:pt x="525" y="319"/>
                </a:cubicBezTo>
                <a:cubicBezTo>
                  <a:pt x="528" y="320"/>
                  <a:pt x="531" y="323"/>
                  <a:pt x="530" y="325"/>
                </a:cubicBezTo>
                <a:cubicBezTo>
                  <a:pt x="529" y="326"/>
                  <a:pt x="530" y="328"/>
                  <a:pt x="532" y="330"/>
                </a:cubicBezTo>
                <a:cubicBezTo>
                  <a:pt x="535" y="331"/>
                  <a:pt x="543" y="336"/>
                  <a:pt x="544" y="337"/>
                </a:cubicBezTo>
                <a:cubicBezTo>
                  <a:pt x="545" y="339"/>
                  <a:pt x="546" y="340"/>
                  <a:pt x="551" y="340"/>
                </a:cubicBezTo>
                <a:cubicBezTo>
                  <a:pt x="556" y="340"/>
                  <a:pt x="564" y="338"/>
                  <a:pt x="568" y="338"/>
                </a:cubicBezTo>
                <a:cubicBezTo>
                  <a:pt x="571" y="338"/>
                  <a:pt x="574" y="337"/>
                  <a:pt x="576" y="336"/>
                </a:cubicBezTo>
                <a:cubicBezTo>
                  <a:pt x="577" y="335"/>
                  <a:pt x="579" y="333"/>
                  <a:pt x="584" y="333"/>
                </a:cubicBezTo>
                <a:cubicBezTo>
                  <a:pt x="589" y="333"/>
                  <a:pt x="592" y="334"/>
                  <a:pt x="592" y="337"/>
                </a:cubicBezTo>
                <a:cubicBezTo>
                  <a:pt x="593" y="339"/>
                  <a:pt x="593" y="340"/>
                  <a:pt x="599" y="340"/>
                </a:cubicBezTo>
                <a:cubicBezTo>
                  <a:pt x="606" y="339"/>
                  <a:pt x="606" y="341"/>
                  <a:pt x="608" y="342"/>
                </a:cubicBezTo>
                <a:cubicBezTo>
                  <a:pt x="609" y="344"/>
                  <a:pt x="608" y="349"/>
                  <a:pt x="608" y="352"/>
                </a:cubicBezTo>
                <a:cubicBezTo>
                  <a:pt x="608" y="354"/>
                  <a:pt x="602" y="356"/>
                  <a:pt x="605" y="359"/>
                </a:cubicBezTo>
                <a:cubicBezTo>
                  <a:pt x="608" y="362"/>
                  <a:pt x="613" y="367"/>
                  <a:pt x="613" y="369"/>
                </a:cubicBezTo>
                <a:cubicBezTo>
                  <a:pt x="613" y="371"/>
                  <a:pt x="618" y="372"/>
                  <a:pt x="618" y="375"/>
                </a:cubicBezTo>
                <a:cubicBezTo>
                  <a:pt x="618" y="378"/>
                  <a:pt x="622" y="382"/>
                  <a:pt x="621" y="385"/>
                </a:cubicBezTo>
                <a:cubicBezTo>
                  <a:pt x="620" y="388"/>
                  <a:pt x="621" y="390"/>
                  <a:pt x="622" y="392"/>
                </a:cubicBezTo>
                <a:cubicBezTo>
                  <a:pt x="624" y="393"/>
                  <a:pt x="622" y="396"/>
                  <a:pt x="620" y="398"/>
                </a:cubicBezTo>
                <a:cubicBezTo>
                  <a:pt x="617" y="400"/>
                  <a:pt x="616" y="405"/>
                  <a:pt x="615" y="409"/>
                </a:cubicBezTo>
                <a:cubicBezTo>
                  <a:pt x="615" y="414"/>
                  <a:pt x="614" y="418"/>
                  <a:pt x="617" y="420"/>
                </a:cubicBezTo>
                <a:cubicBezTo>
                  <a:pt x="620" y="421"/>
                  <a:pt x="621" y="425"/>
                  <a:pt x="621" y="426"/>
                </a:cubicBezTo>
                <a:cubicBezTo>
                  <a:pt x="621" y="427"/>
                  <a:pt x="626" y="429"/>
                  <a:pt x="625" y="435"/>
                </a:cubicBezTo>
                <a:cubicBezTo>
                  <a:pt x="624" y="440"/>
                  <a:pt x="624" y="446"/>
                  <a:pt x="628" y="450"/>
                </a:cubicBezTo>
                <a:cubicBezTo>
                  <a:pt x="632" y="454"/>
                  <a:pt x="633" y="458"/>
                  <a:pt x="633" y="460"/>
                </a:cubicBezTo>
                <a:cubicBezTo>
                  <a:pt x="633" y="463"/>
                  <a:pt x="633" y="464"/>
                  <a:pt x="635" y="464"/>
                </a:cubicBezTo>
                <a:cubicBezTo>
                  <a:pt x="637" y="465"/>
                  <a:pt x="638" y="467"/>
                  <a:pt x="636" y="469"/>
                </a:cubicBezTo>
                <a:cubicBezTo>
                  <a:pt x="634" y="470"/>
                  <a:pt x="636" y="472"/>
                  <a:pt x="637" y="473"/>
                </a:cubicBezTo>
                <a:cubicBezTo>
                  <a:pt x="639" y="475"/>
                  <a:pt x="640" y="480"/>
                  <a:pt x="645" y="478"/>
                </a:cubicBezTo>
                <a:cubicBezTo>
                  <a:pt x="649" y="476"/>
                  <a:pt x="655" y="475"/>
                  <a:pt x="658" y="475"/>
                </a:cubicBezTo>
                <a:cubicBezTo>
                  <a:pt x="661" y="475"/>
                  <a:pt x="668" y="476"/>
                  <a:pt x="673" y="468"/>
                </a:cubicBezTo>
                <a:cubicBezTo>
                  <a:pt x="679" y="460"/>
                  <a:pt x="687" y="450"/>
                  <a:pt x="687" y="449"/>
                </a:cubicBezTo>
                <a:cubicBezTo>
                  <a:pt x="688" y="448"/>
                  <a:pt x="690" y="446"/>
                  <a:pt x="687" y="446"/>
                </a:cubicBezTo>
                <a:cubicBezTo>
                  <a:pt x="683" y="445"/>
                  <a:pt x="686" y="442"/>
                  <a:pt x="688" y="441"/>
                </a:cubicBezTo>
                <a:cubicBezTo>
                  <a:pt x="690" y="441"/>
                  <a:pt x="695" y="442"/>
                  <a:pt x="697" y="439"/>
                </a:cubicBezTo>
                <a:cubicBezTo>
                  <a:pt x="699" y="436"/>
                  <a:pt x="696" y="432"/>
                  <a:pt x="696" y="429"/>
                </a:cubicBezTo>
                <a:cubicBezTo>
                  <a:pt x="695" y="427"/>
                  <a:pt x="692" y="424"/>
                  <a:pt x="692" y="423"/>
                </a:cubicBezTo>
                <a:cubicBezTo>
                  <a:pt x="692" y="421"/>
                  <a:pt x="694" y="421"/>
                  <a:pt x="697" y="420"/>
                </a:cubicBezTo>
                <a:cubicBezTo>
                  <a:pt x="701" y="418"/>
                  <a:pt x="703" y="416"/>
                  <a:pt x="704" y="414"/>
                </a:cubicBezTo>
                <a:cubicBezTo>
                  <a:pt x="705" y="413"/>
                  <a:pt x="713" y="413"/>
                  <a:pt x="713" y="407"/>
                </a:cubicBezTo>
                <a:cubicBezTo>
                  <a:pt x="714" y="401"/>
                  <a:pt x="713" y="392"/>
                  <a:pt x="710" y="387"/>
                </a:cubicBezTo>
                <a:cubicBezTo>
                  <a:pt x="708" y="383"/>
                  <a:pt x="707" y="380"/>
                  <a:pt x="708" y="377"/>
                </a:cubicBezTo>
                <a:cubicBezTo>
                  <a:pt x="708" y="374"/>
                  <a:pt x="708" y="367"/>
                  <a:pt x="711" y="364"/>
                </a:cubicBezTo>
                <a:cubicBezTo>
                  <a:pt x="714" y="361"/>
                  <a:pt x="719" y="357"/>
                  <a:pt x="723" y="353"/>
                </a:cubicBezTo>
                <a:cubicBezTo>
                  <a:pt x="727" y="349"/>
                  <a:pt x="734" y="344"/>
                  <a:pt x="737" y="340"/>
                </a:cubicBezTo>
                <a:cubicBezTo>
                  <a:pt x="740" y="336"/>
                  <a:pt x="741" y="331"/>
                  <a:pt x="742" y="329"/>
                </a:cubicBezTo>
                <a:cubicBezTo>
                  <a:pt x="744" y="326"/>
                  <a:pt x="749" y="321"/>
                  <a:pt x="749" y="318"/>
                </a:cubicBezTo>
                <a:cubicBezTo>
                  <a:pt x="750" y="315"/>
                  <a:pt x="750" y="312"/>
                  <a:pt x="746" y="314"/>
                </a:cubicBezTo>
                <a:cubicBezTo>
                  <a:pt x="741" y="315"/>
                  <a:pt x="735" y="315"/>
                  <a:pt x="732" y="316"/>
                </a:cubicBezTo>
                <a:cubicBezTo>
                  <a:pt x="728" y="318"/>
                  <a:pt x="724" y="321"/>
                  <a:pt x="722" y="315"/>
                </a:cubicBezTo>
                <a:cubicBezTo>
                  <a:pt x="720" y="309"/>
                  <a:pt x="718" y="308"/>
                  <a:pt x="715" y="305"/>
                </a:cubicBezTo>
                <a:cubicBezTo>
                  <a:pt x="712" y="302"/>
                  <a:pt x="708" y="299"/>
                  <a:pt x="708" y="296"/>
                </a:cubicBezTo>
                <a:cubicBezTo>
                  <a:pt x="707" y="293"/>
                  <a:pt x="704" y="291"/>
                  <a:pt x="703" y="290"/>
                </a:cubicBezTo>
                <a:cubicBezTo>
                  <a:pt x="702" y="289"/>
                  <a:pt x="701" y="284"/>
                  <a:pt x="701" y="281"/>
                </a:cubicBezTo>
                <a:cubicBezTo>
                  <a:pt x="701" y="279"/>
                  <a:pt x="700" y="277"/>
                  <a:pt x="697" y="276"/>
                </a:cubicBezTo>
                <a:cubicBezTo>
                  <a:pt x="695" y="275"/>
                  <a:pt x="695" y="273"/>
                  <a:pt x="695" y="270"/>
                </a:cubicBezTo>
                <a:cubicBezTo>
                  <a:pt x="694" y="268"/>
                  <a:pt x="693" y="263"/>
                  <a:pt x="691" y="262"/>
                </a:cubicBezTo>
                <a:cubicBezTo>
                  <a:pt x="688" y="260"/>
                  <a:pt x="683" y="254"/>
                  <a:pt x="685" y="252"/>
                </a:cubicBezTo>
                <a:cubicBezTo>
                  <a:pt x="686" y="251"/>
                  <a:pt x="689" y="255"/>
                  <a:pt x="690" y="256"/>
                </a:cubicBezTo>
                <a:cubicBezTo>
                  <a:pt x="692" y="257"/>
                  <a:pt x="693" y="255"/>
                  <a:pt x="693" y="251"/>
                </a:cubicBezTo>
                <a:cubicBezTo>
                  <a:pt x="694" y="247"/>
                  <a:pt x="691" y="243"/>
                  <a:pt x="687" y="243"/>
                </a:cubicBezTo>
                <a:cubicBezTo>
                  <a:pt x="683" y="243"/>
                  <a:pt x="679" y="243"/>
                  <a:pt x="677" y="244"/>
                </a:cubicBezTo>
                <a:cubicBezTo>
                  <a:pt x="674" y="246"/>
                  <a:pt x="673" y="246"/>
                  <a:pt x="668" y="245"/>
                </a:cubicBezTo>
                <a:cubicBezTo>
                  <a:pt x="662" y="244"/>
                  <a:pt x="654" y="239"/>
                  <a:pt x="651" y="238"/>
                </a:cubicBezTo>
                <a:cubicBezTo>
                  <a:pt x="647" y="238"/>
                  <a:pt x="643" y="239"/>
                  <a:pt x="644" y="241"/>
                </a:cubicBezTo>
                <a:cubicBezTo>
                  <a:pt x="645" y="244"/>
                  <a:pt x="643" y="248"/>
                  <a:pt x="641" y="249"/>
                </a:cubicBezTo>
                <a:cubicBezTo>
                  <a:pt x="639" y="250"/>
                  <a:pt x="639" y="246"/>
                  <a:pt x="635" y="245"/>
                </a:cubicBezTo>
                <a:cubicBezTo>
                  <a:pt x="632" y="245"/>
                  <a:pt x="629" y="238"/>
                  <a:pt x="623" y="238"/>
                </a:cubicBezTo>
                <a:cubicBezTo>
                  <a:pt x="617" y="238"/>
                  <a:pt x="610" y="238"/>
                  <a:pt x="609" y="235"/>
                </a:cubicBezTo>
                <a:cubicBezTo>
                  <a:pt x="608" y="232"/>
                  <a:pt x="609" y="232"/>
                  <a:pt x="611" y="232"/>
                </a:cubicBezTo>
                <a:cubicBezTo>
                  <a:pt x="612" y="232"/>
                  <a:pt x="613" y="228"/>
                  <a:pt x="612" y="228"/>
                </a:cubicBezTo>
                <a:cubicBezTo>
                  <a:pt x="611" y="227"/>
                  <a:pt x="615" y="222"/>
                  <a:pt x="611" y="222"/>
                </a:cubicBezTo>
                <a:cubicBezTo>
                  <a:pt x="607" y="222"/>
                  <a:pt x="598" y="224"/>
                  <a:pt x="592" y="224"/>
                </a:cubicBezTo>
                <a:cubicBezTo>
                  <a:pt x="586" y="223"/>
                  <a:pt x="577" y="222"/>
                  <a:pt x="573" y="227"/>
                </a:cubicBezTo>
                <a:cubicBezTo>
                  <a:pt x="568" y="232"/>
                  <a:pt x="562" y="230"/>
                  <a:pt x="560" y="230"/>
                </a:cubicBezTo>
                <a:cubicBezTo>
                  <a:pt x="557" y="230"/>
                  <a:pt x="554" y="230"/>
                  <a:pt x="551" y="234"/>
                </a:cubicBezTo>
                <a:cubicBezTo>
                  <a:pt x="548" y="238"/>
                  <a:pt x="546" y="237"/>
                  <a:pt x="544" y="239"/>
                </a:cubicBezTo>
                <a:close/>
                <a:moveTo>
                  <a:pt x="960" y="428"/>
                </a:moveTo>
                <a:cubicBezTo>
                  <a:pt x="958" y="429"/>
                  <a:pt x="952" y="430"/>
                  <a:pt x="953" y="432"/>
                </a:cubicBezTo>
                <a:cubicBezTo>
                  <a:pt x="954" y="435"/>
                  <a:pt x="952" y="437"/>
                  <a:pt x="952" y="437"/>
                </a:cubicBezTo>
                <a:cubicBezTo>
                  <a:pt x="952" y="437"/>
                  <a:pt x="953" y="439"/>
                  <a:pt x="954" y="440"/>
                </a:cubicBezTo>
                <a:cubicBezTo>
                  <a:pt x="954" y="442"/>
                  <a:pt x="952" y="445"/>
                  <a:pt x="954" y="449"/>
                </a:cubicBezTo>
                <a:cubicBezTo>
                  <a:pt x="956" y="453"/>
                  <a:pt x="960" y="462"/>
                  <a:pt x="960" y="468"/>
                </a:cubicBezTo>
                <a:cubicBezTo>
                  <a:pt x="960" y="473"/>
                  <a:pt x="960" y="475"/>
                  <a:pt x="962" y="476"/>
                </a:cubicBezTo>
                <a:cubicBezTo>
                  <a:pt x="965" y="477"/>
                  <a:pt x="969" y="477"/>
                  <a:pt x="970" y="475"/>
                </a:cubicBezTo>
                <a:cubicBezTo>
                  <a:pt x="972" y="473"/>
                  <a:pt x="976" y="472"/>
                  <a:pt x="978" y="472"/>
                </a:cubicBezTo>
                <a:cubicBezTo>
                  <a:pt x="981" y="472"/>
                  <a:pt x="986" y="474"/>
                  <a:pt x="988" y="471"/>
                </a:cubicBezTo>
                <a:cubicBezTo>
                  <a:pt x="990" y="469"/>
                  <a:pt x="996" y="467"/>
                  <a:pt x="998" y="466"/>
                </a:cubicBezTo>
                <a:cubicBezTo>
                  <a:pt x="1000" y="466"/>
                  <a:pt x="1006" y="465"/>
                  <a:pt x="1009" y="465"/>
                </a:cubicBezTo>
                <a:cubicBezTo>
                  <a:pt x="1011" y="464"/>
                  <a:pt x="1016" y="464"/>
                  <a:pt x="1017" y="465"/>
                </a:cubicBezTo>
                <a:cubicBezTo>
                  <a:pt x="1017" y="466"/>
                  <a:pt x="1021" y="465"/>
                  <a:pt x="1023" y="467"/>
                </a:cubicBezTo>
                <a:cubicBezTo>
                  <a:pt x="1024" y="470"/>
                  <a:pt x="1024" y="470"/>
                  <a:pt x="1026" y="473"/>
                </a:cubicBezTo>
                <a:cubicBezTo>
                  <a:pt x="1028" y="475"/>
                  <a:pt x="1029" y="475"/>
                  <a:pt x="1030" y="473"/>
                </a:cubicBezTo>
                <a:cubicBezTo>
                  <a:pt x="1031" y="472"/>
                  <a:pt x="1033" y="472"/>
                  <a:pt x="1033" y="471"/>
                </a:cubicBezTo>
                <a:cubicBezTo>
                  <a:pt x="1034" y="471"/>
                  <a:pt x="1035" y="469"/>
                  <a:pt x="1036" y="472"/>
                </a:cubicBezTo>
                <a:cubicBezTo>
                  <a:pt x="1036" y="475"/>
                  <a:pt x="1037" y="476"/>
                  <a:pt x="1037" y="478"/>
                </a:cubicBezTo>
                <a:cubicBezTo>
                  <a:pt x="1037" y="479"/>
                  <a:pt x="1041" y="479"/>
                  <a:pt x="1042" y="481"/>
                </a:cubicBezTo>
                <a:cubicBezTo>
                  <a:pt x="1043" y="483"/>
                  <a:pt x="1042" y="486"/>
                  <a:pt x="1046" y="488"/>
                </a:cubicBezTo>
                <a:cubicBezTo>
                  <a:pt x="1049" y="490"/>
                  <a:pt x="1053" y="491"/>
                  <a:pt x="1054" y="492"/>
                </a:cubicBezTo>
                <a:cubicBezTo>
                  <a:pt x="1055" y="493"/>
                  <a:pt x="1056" y="492"/>
                  <a:pt x="1058" y="490"/>
                </a:cubicBezTo>
                <a:cubicBezTo>
                  <a:pt x="1060" y="488"/>
                  <a:pt x="1059" y="488"/>
                  <a:pt x="1062" y="490"/>
                </a:cubicBezTo>
                <a:cubicBezTo>
                  <a:pt x="1065" y="493"/>
                  <a:pt x="1065" y="494"/>
                  <a:pt x="1067" y="492"/>
                </a:cubicBezTo>
                <a:cubicBezTo>
                  <a:pt x="1069" y="490"/>
                  <a:pt x="1068" y="488"/>
                  <a:pt x="1073" y="488"/>
                </a:cubicBezTo>
                <a:cubicBezTo>
                  <a:pt x="1077" y="488"/>
                  <a:pt x="1076" y="488"/>
                  <a:pt x="1077" y="487"/>
                </a:cubicBezTo>
                <a:cubicBezTo>
                  <a:pt x="1079" y="485"/>
                  <a:pt x="1076" y="484"/>
                  <a:pt x="1078" y="483"/>
                </a:cubicBezTo>
                <a:cubicBezTo>
                  <a:pt x="1079" y="482"/>
                  <a:pt x="1079" y="479"/>
                  <a:pt x="1080" y="477"/>
                </a:cubicBezTo>
                <a:cubicBezTo>
                  <a:pt x="1081" y="475"/>
                  <a:pt x="1082" y="471"/>
                  <a:pt x="1084" y="469"/>
                </a:cubicBezTo>
                <a:cubicBezTo>
                  <a:pt x="1086" y="468"/>
                  <a:pt x="1088" y="467"/>
                  <a:pt x="1088" y="464"/>
                </a:cubicBezTo>
                <a:cubicBezTo>
                  <a:pt x="1088" y="461"/>
                  <a:pt x="1088" y="457"/>
                  <a:pt x="1089" y="455"/>
                </a:cubicBezTo>
                <a:cubicBezTo>
                  <a:pt x="1091" y="452"/>
                  <a:pt x="1088" y="452"/>
                  <a:pt x="1088" y="450"/>
                </a:cubicBezTo>
                <a:cubicBezTo>
                  <a:pt x="1087" y="449"/>
                  <a:pt x="1089" y="444"/>
                  <a:pt x="1086" y="442"/>
                </a:cubicBezTo>
                <a:cubicBezTo>
                  <a:pt x="1084" y="440"/>
                  <a:pt x="1083" y="438"/>
                  <a:pt x="1082" y="437"/>
                </a:cubicBezTo>
                <a:cubicBezTo>
                  <a:pt x="1081" y="437"/>
                  <a:pt x="1082" y="432"/>
                  <a:pt x="1080" y="432"/>
                </a:cubicBezTo>
                <a:cubicBezTo>
                  <a:pt x="1077" y="431"/>
                  <a:pt x="1077" y="429"/>
                  <a:pt x="1076" y="427"/>
                </a:cubicBezTo>
                <a:cubicBezTo>
                  <a:pt x="1074" y="425"/>
                  <a:pt x="1074" y="424"/>
                  <a:pt x="1072" y="423"/>
                </a:cubicBezTo>
                <a:cubicBezTo>
                  <a:pt x="1070" y="422"/>
                  <a:pt x="1065" y="422"/>
                  <a:pt x="1065" y="418"/>
                </a:cubicBezTo>
                <a:cubicBezTo>
                  <a:pt x="1065" y="415"/>
                  <a:pt x="1064" y="412"/>
                  <a:pt x="1064" y="411"/>
                </a:cubicBezTo>
                <a:cubicBezTo>
                  <a:pt x="1063" y="410"/>
                  <a:pt x="1063" y="406"/>
                  <a:pt x="1061" y="404"/>
                </a:cubicBezTo>
                <a:cubicBezTo>
                  <a:pt x="1059" y="403"/>
                  <a:pt x="1057" y="407"/>
                  <a:pt x="1056" y="402"/>
                </a:cubicBezTo>
                <a:cubicBezTo>
                  <a:pt x="1056" y="398"/>
                  <a:pt x="1055" y="396"/>
                  <a:pt x="1054" y="395"/>
                </a:cubicBezTo>
                <a:cubicBezTo>
                  <a:pt x="1053" y="394"/>
                  <a:pt x="1052" y="391"/>
                  <a:pt x="1051" y="394"/>
                </a:cubicBezTo>
                <a:cubicBezTo>
                  <a:pt x="1050" y="397"/>
                  <a:pt x="1049" y="403"/>
                  <a:pt x="1049" y="405"/>
                </a:cubicBezTo>
                <a:cubicBezTo>
                  <a:pt x="1050" y="407"/>
                  <a:pt x="1049" y="409"/>
                  <a:pt x="1048" y="411"/>
                </a:cubicBezTo>
                <a:cubicBezTo>
                  <a:pt x="1047" y="412"/>
                  <a:pt x="1047" y="415"/>
                  <a:pt x="1045" y="415"/>
                </a:cubicBezTo>
                <a:cubicBezTo>
                  <a:pt x="1044" y="415"/>
                  <a:pt x="1038" y="411"/>
                  <a:pt x="1036" y="410"/>
                </a:cubicBezTo>
                <a:cubicBezTo>
                  <a:pt x="1033" y="408"/>
                  <a:pt x="1027" y="407"/>
                  <a:pt x="1028" y="405"/>
                </a:cubicBezTo>
                <a:cubicBezTo>
                  <a:pt x="1029" y="403"/>
                  <a:pt x="1031" y="401"/>
                  <a:pt x="1032" y="400"/>
                </a:cubicBezTo>
                <a:cubicBezTo>
                  <a:pt x="1032" y="398"/>
                  <a:pt x="1033" y="396"/>
                  <a:pt x="1030" y="396"/>
                </a:cubicBezTo>
                <a:cubicBezTo>
                  <a:pt x="1027" y="397"/>
                  <a:pt x="1025" y="396"/>
                  <a:pt x="1024" y="395"/>
                </a:cubicBezTo>
                <a:cubicBezTo>
                  <a:pt x="1022" y="395"/>
                  <a:pt x="1019" y="395"/>
                  <a:pt x="1019" y="396"/>
                </a:cubicBezTo>
                <a:cubicBezTo>
                  <a:pt x="1019" y="398"/>
                  <a:pt x="1016" y="397"/>
                  <a:pt x="1014" y="397"/>
                </a:cubicBezTo>
                <a:cubicBezTo>
                  <a:pt x="1013" y="397"/>
                  <a:pt x="1011" y="397"/>
                  <a:pt x="1010" y="400"/>
                </a:cubicBezTo>
                <a:cubicBezTo>
                  <a:pt x="1009" y="403"/>
                  <a:pt x="1006" y="404"/>
                  <a:pt x="1008" y="405"/>
                </a:cubicBezTo>
                <a:cubicBezTo>
                  <a:pt x="1010" y="406"/>
                  <a:pt x="1009" y="407"/>
                  <a:pt x="1007" y="406"/>
                </a:cubicBezTo>
                <a:cubicBezTo>
                  <a:pt x="1005" y="405"/>
                  <a:pt x="1002" y="405"/>
                  <a:pt x="1001" y="404"/>
                </a:cubicBezTo>
                <a:cubicBezTo>
                  <a:pt x="1001" y="402"/>
                  <a:pt x="999" y="401"/>
                  <a:pt x="997" y="402"/>
                </a:cubicBezTo>
                <a:cubicBezTo>
                  <a:pt x="995" y="404"/>
                  <a:pt x="993" y="407"/>
                  <a:pt x="991" y="408"/>
                </a:cubicBezTo>
                <a:cubicBezTo>
                  <a:pt x="989" y="410"/>
                  <a:pt x="988" y="411"/>
                  <a:pt x="988" y="412"/>
                </a:cubicBezTo>
                <a:cubicBezTo>
                  <a:pt x="988" y="412"/>
                  <a:pt x="987" y="413"/>
                  <a:pt x="985" y="412"/>
                </a:cubicBezTo>
                <a:cubicBezTo>
                  <a:pt x="984" y="411"/>
                  <a:pt x="982" y="411"/>
                  <a:pt x="982" y="415"/>
                </a:cubicBezTo>
                <a:cubicBezTo>
                  <a:pt x="982" y="418"/>
                  <a:pt x="981" y="420"/>
                  <a:pt x="979" y="421"/>
                </a:cubicBezTo>
                <a:cubicBezTo>
                  <a:pt x="976" y="422"/>
                  <a:pt x="973" y="421"/>
                  <a:pt x="971" y="423"/>
                </a:cubicBezTo>
                <a:cubicBezTo>
                  <a:pt x="969" y="425"/>
                  <a:pt x="966" y="425"/>
                  <a:pt x="965" y="425"/>
                </a:cubicBezTo>
                <a:cubicBezTo>
                  <a:pt x="964" y="425"/>
                  <a:pt x="962" y="426"/>
                  <a:pt x="960" y="428"/>
                </a:cubicBezTo>
                <a:close/>
                <a:moveTo>
                  <a:pt x="356" y="130"/>
                </a:moveTo>
                <a:cubicBezTo>
                  <a:pt x="355" y="132"/>
                  <a:pt x="354" y="136"/>
                  <a:pt x="350" y="134"/>
                </a:cubicBezTo>
                <a:cubicBezTo>
                  <a:pt x="345" y="132"/>
                  <a:pt x="343" y="131"/>
                  <a:pt x="344" y="129"/>
                </a:cubicBezTo>
                <a:cubicBezTo>
                  <a:pt x="344" y="127"/>
                  <a:pt x="346" y="122"/>
                  <a:pt x="342" y="123"/>
                </a:cubicBezTo>
                <a:cubicBezTo>
                  <a:pt x="338" y="123"/>
                  <a:pt x="336" y="121"/>
                  <a:pt x="332" y="119"/>
                </a:cubicBezTo>
                <a:cubicBezTo>
                  <a:pt x="328" y="117"/>
                  <a:pt x="321" y="116"/>
                  <a:pt x="319" y="116"/>
                </a:cubicBezTo>
                <a:cubicBezTo>
                  <a:pt x="317" y="116"/>
                  <a:pt x="318" y="117"/>
                  <a:pt x="316" y="119"/>
                </a:cubicBezTo>
                <a:cubicBezTo>
                  <a:pt x="315" y="122"/>
                  <a:pt x="312" y="124"/>
                  <a:pt x="315" y="126"/>
                </a:cubicBezTo>
                <a:cubicBezTo>
                  <a:pt x="317" y="128"/>
                  <a:pt x="317" y="130"/>
                  <a:pt x="315" y="132"/>
                </a:cubicBezTo>
                <a:cubicBezTo>
                  <a:pt x="313" y="133"/>
                  <a:pt x="313" y="134"/>
                  <a:pt x="316" y="137"/>
                </a:cubicBezTo>
                <a:cubicBezTo>
                  <a:pt x="319" y="140"/>
                  <a:pt x="321" y="144"/>
                  <a:pt x="316" y="148"/>
                </a:cubicBezTo>
                <a:cubicBezTo>
                  <a:pt x="312" y="151"/>
                  <a:pt x="309" y="151"/>
                  <a:pt x="312" y="154"/>
                </a:cubicBezTo>
                <a:cubicBezTo>
                  <a:pt x="314" y="157"/>
                  <a:pt x="315" y="160"/>
                  <a:pt x="315" y="162"/>
                </a:cubicBezTo>
                <a:cubicBezTo>
                  <a:pt x="316" y="163"/>
                  <a:pt x="314" y="165"/>
                  <a:pt x="310" y="166"/>
                </a:cubicBezTo>
                <a:cubicBezTo>
                  <a:pt x="307" y="168"/>
                  <a:pt x="305" y="164"/>
                  <a:pt x="303" y="162"/>
                </a:cubicBezTo>
                <a:cubicBezTo>
                  <a:pt x="302" y="160"/>
                  <a:pt x="303" y="156"/>
                  <a:pt x="301" y="154"/>
                </a:cubicBezTo>
                <a:cubicBezTo>
                  <a:pt x="300" y="153"/>
                  <a:pt x="299" y="152"/>
                  <a:pt x="295" y="150"/>
                </a:cubicBezTo>
                <a:cubicBezTo>
                  <a:pt x="292" y="148"/>
                  <a:pt x="282" y="144"/>
                  <a:pt x="281" y="142"/>
                </a:cubicBezTo>
                <a:cubicBezTo>
                  <a:pt x="279" y="141"/>
                  <a:pt x="274" y="140"/>
                  <a:pt x="271" y="140"/>
                </a:cubicBezTo>
                <a:cubicBezTo>
                  <a:pt x="268" y="140"/>
                  <a:pt x="267" y="139"/>
                  <a:pt x="267" y="136"/>
                </a:cubicBezTo>
                <a:cubicBezTo>
                  <a:pt x="267" y="133"/>
                  <a:pt x="266" y="133"/>
                  <a:pt x="263" y="133"/>
                </a:cubicBezTo>
                <a:cubicBezTo>
                  <a:pt x="260" y="133"/>
                  <a:pt x="260" y="130"/>
                  <a:pt x="260" y="128"/>
                </a:cubicBezTo>
                <a:cubicBezTo>
                  <a:pt x="260" y="125"/>
                  <a:pt x="261" y="122"/>
                  <a:pt x="264" y="120"/>
                </a:cubicBezTo>
                <a:cubicBezTo>
                  <a:pt x="267" y="118"/>
                  <a:pt x="268" y="114"/>
                  <a:pt x="268" y="112"/>
                </a:cubicBezTo>
                <a:cubicBezTo>
                  <a:pt x="267" y="111"/>
                  <a:pt x="268" y="110"/>
                  <a:pt x="271" y="111"/>
                </a:cubicBezTo>
                <a:cubicBezTo>
                  <a:pt x="274" y="111"/>
                  <a:pt x="277" y="110"/>
                  <a:pt x="281" y="108"/>
                </a:cubicBezTo>
                <a:cubicBezTo>
                  <a:pt x="285" y="106"/>
                  <a:pt x="286" y="100"/>
                  <a:pt x="287" y="99"/>
                </a:cubicBezTo>
                <a:cubicBezTo>
                  <a:pt x="288" y="97"/>
                  <a:pt x="289" y="95"/>
                  <a:pt x="292" y="97"/>
                </a:cubicBezTo>
                <a:cubicBezTo>
                  <a:pt x="295" y="98"/>
                  <a:pt x="299" y="98"/>
                  <a:pt x="302" y="96"/>
                </a:cubicBezTo>
                <a:cubicBezTo>
                  <a:pt x="304" y="94"/>
                  <a:pt x="303" y="92"/>
                  <a:pt x="302" y="90"/>
                </a:cubicBezTo>
                <a:cubicBezTo>
                  <a:pt x="302" y="88"/>
                  <a:pt x="303" y="87"/>
                  <a:pt x="304" y="87"/>
                </a:cubicBezTo>
                <a:cubicBezTo>
                  <a:pt x="305" y="87"/>
                  <a:pt x="306" y="84"/>
                  <a:pt x="303" y="83"/>
                </a:cubicBezTo>
                <a:cubicBezTo>
                  <a:pt x="299" y="83"/>
                  <a:pt x="298" y="83"/>
                  <a:pt x="295" y="82"/>
                </a:cubicBezTo>
                <a:cubicBezTo>
                  <a:pt x="293" y="81"/>
                  <a:pt x="291" y="84"/>
                  <a:pt x="292" y="85"/>
                </a:cubicBezTo>
                <a:cubicBezTo>
                  <a:pt x="294" y="86"/>
                  <a:pt x="290" y="87"/>
                  <a:pt x="289" y="89"/>
                </a:cubicBezTo>
                <a:cubicBezTo>
                  <a:pt x="288" y="90"/>
                  <a:pt x="288" y="94"/>
                  <a:pt x="285" y="94"/>
                </a:cubicBezTo>
                <a:cubicBezTo>
                  <a:pt x="282" y="93"/>
                  <a:pt x="281" y="88"/>
                  <a:pt x="282" y="86"/>
                </a:cubicBezTo>
                <a:cubicBezTo>
                  <a:pt x="282" y="84"/>
                  <a:pt x="280" y="82"/>
                  <a:pt x="277" y="82"/>
                </a:cubicBezTo>
                <a:cubicBezTo>
                  <a:pt x="274" y="82"/>
                  <a:pt x="271" y="83"/>
                  <a:pt x="270" y="81"/>
                </a:cubicBezTo>
                <a:cubicBezTo>
                  <a:pt x="269" y="80"/>
                  <a:pt x="274" y="78"/>
                  <a:pt x="271" y="77"/>
                </a:cubicBezTo>
                <a:cubicBezTo>
                  <a:pt x="268" y="75"/>
                  <a:pt x="261" y="70"/>
                  <a:pt x="259" y="71"/>
                </a:cubicBezTo>
                <a:cubicBezTo>
                  <a:pt x="256" y="72"/>
                  <a:pt x="252" y="78"/>
                  <a:pt x="256" y="80"/>
                </a:cubicBezTo>
                <a:cubicBezTo>
                  <a:pt x="260" y="81"/>
                  <a:pt x="267" y="84"/>
                  <a:pt x="262" y="88"/>
                </a:cubicBezTo>
                <a:cubicBezTo>
                  <a:pt x="256" y="91"/>
                  <a:pt x="261" y="93"/>
                  <a:pt x="257" y="95"/>
                </a:cubicBezTo>
                <a:cubicBezTo>
                  <a:pt x="253" y="96"/>
                  <a:pt x="255" y="92"/>
                  <a:pt x="246" y="92"/>
                </a:cubicBezTo>
                <a:cubicBezTo>
                  <a:pt x="237" y="92"/>
                  <a:pt x="234" y="91"/>
                  <a:pt x="230" y="89"/>
                </a:cubicBezTo>
                <a:cubicBezTo>
                  <a:pt x="227" y="88"/>
                  <a:pt x="220" y="88"/>
                  <a:pt x="217" y="88"/>
                </a:cubicBezTo>
                <a:cubicBezTo>
                  <a:pt x="214" y="89"/>
                  <a:pt x="214" y="91"/>
                  <a:pt x="216" y="93"/>
                </a:cubicBezTo>
                <a:cubicBezTo>
                  <a:pt x="217" y="96"/>
                  <a:pt x="213" y="96"/>
                  <a:pt x="213" y="96"/>
                </a:cubicBezTo>
                <a:cubicBezTo>
                  <a:pt x="213" y="96"/>
                  <a:pt x="206" y="92"/>
                  <a:pt x="202" y="92"/>
                </a:cubicBezTo>
                <a:cubicBezTo>
                  <a:pt x="198" y="92"/>
                  <a:pt x="192" y="92"/>
                  <a:pt x="190" y="90"/>
                </a:cubicBezTo>
                <a:cubicBezTo>
                  <a:pt x="189" y="88"/>
                  <a:pt x="186" y="85"/>
                  <a:pt x="180" y="85"/>
                </a:cubicBezTo>
                <a:cubicBezTo>
                  <a:pt x="174" y="84"/>
                  <a:pt x="170" y="82"/>
                  <a:pt x="163" y="82"/>
                </a:cubicBezTo>
                <a:cubicBezTo>
                  <a:pt x="155" y="82"/>
                  <a:pt x="147" y="79"/>
                  <a:pt x="143" y="80"/>
                </a:cubicBezTo>
                <a:cubicBezTo>
                  <a:pt x="139" y="80"/>
                  <a:pt x="134" y="83"/>
                  <a:pt x="132" y="83"/>
                </a:cubicBezTo>
                <a:cubicBezTo>
                  <a:pt x="129" y="84"/>
                  <a:pt x="127" y="81"/>
                  <a:pt x="124" y="84"/>
                </a:cubicBezTo>
                <a:cubicBezTo>
                  <a:pt x="122" y="88"/>
                  <a:pt x="120" y="89"/>
                  <a:pt x="118" y="86"/>
                </a:cubicBezTo>
                <a:cubicBezTo>
                  <a:pt x="116" y="83"/>
                  <a:pt x="100" y="80"/>
                  <a:pt x="90" y="80"/>
                </a:cubicBezTo>
                <a:cubicBezTo>
                  <a:pt x="80" y="79"/>
                  <a:pt x="71" y="79"/>
                  <a:pt x="63" y="76"/>
                </a:cubicBezTo>
                <a:cubicBezTo>
                  <a:pt x="54" y="73"/>
                  <a:pt x="43" y="76"/>
                  <a:pt x="39" y="77"/>
                </a:cubicBezTo>
                <a:cubicBezTo>
                  <a:pt x="36" y="78"/>
                  <a:pt x="32" y="80"/>
                  <a:pt x="29" y="83"/>
                </a:cubicBezTo>
                <a:cubicBezTo>
                  <a:pt x="26" y="86"/>
                  <a:pt x="24" y="86"/>
                  <a:pt x="22" y="86"/>
                </a:cubicBezTo>
                <a:cubicBezTo>
                  <a:pt x="20" y="86"/>
                  <a:pt x="15" y="89"/>
                  <a:pt x="21" y="91"/>
                </a:cubicBezTo>
                <a:cubicBezTo>
                  <a:pt x="26" y="92"/>
                  <a:pt x="29" y="94"/>
                  <a:pt x="31" y="96"/>
                </a:cubicBezTo>
                <a:cubicBezTo>
                  <a:pt x="34" y="98"/>
                  <a:pt x="38" y="101"/>
                  <a:pt x="32" y="100"/>
                </a:cubicBezTo>
                <a:cubicBezTo>
                  <a:pt x="26" y="99"/>
                  <a:pt x="24" y="97"/>
                  <a:pt x="20" y="98"/>
                </a:cubicBezTo>
                <a:cubicBezTo>
                  <a:pt x="16" y="98"/>
                  <a:pt x="15" y="102"/>
                  <a:pt x="16" y="104"/>
                </a:cubicBezTo>
                <a:cubicBezTo>
                  <a:pt x="18" y="107"/>
                  <a:pt x="21" y="108"/>
                  <a:pt x="25" y="108"/>
                </a:cubicBezTo>
                <a:cubicBezTo>
                  <a:pt x="29" y="108"/>
                  <a:pt x="36" y="105"/>
                  <a:pt x="36" y="107"/>
                </a:cubicBezTo>
                <a:cubicBezTo>
                  <a:pt x="36" y="109"/>
                  <a:pt x="35" y="113"/>
                  <a:pt x="32" y="114"/>
                </a:cubicBezTo>
                <a:cubicBezTo>
                  <a:pt x="29" y="115"/>
                  <a:pt x="24" y="116"/>
                  <a:pt x="19" y="118"/>
                </a:cubicBezTo>
                <a:cubicBezTo>
                  <a:pt x="15" y="120"/>
                  <a:pt x="20" y="123"/>
                  <a:pt x="24" y="125"/>
                </a:cubicBezTo>
                <a:cubicBezTo>
                  <a:pt x="27" y="127"/>
                  <a:pt x="34" y="128"/>
                  <a:pt x="33" y="131"/>
                </a:cubicBezTo>
                <a:cubicBezTo>
                  <a:pt x="33" y="135"/>
                  <a:pt x="34" y="136"/>
                  <a:pt x="40" y="134"/>
                </a:cubicBezTo>
                <a:cubicBezTo>
                  <a:pt x="45" y="133"/>
                  <a:pt x="55" y="130"/>
                  <a:pt x="47" y="137"/>
                </a:cubicBezTo>
                <a:cubicBezTo>
                  <a:pt x="40" y="145"/>
                  <a:pt x="33" y="149"/>
                  <a:pt x="29" y="150"/>
                </a:cubicBezTo>
                <a:cubicBezTo>
                  <a:pt x="25" y="151"/>
                  <a:pt x="21" y="153"/>
                  <a:pt x="23" y="153"/>
                </a:cubicBezTo>
                <a:cubicBezTo>
                  <a:pt x="25" y="154"/>
                  <a:pt x="25" y="154"/>
                  <a:pt x="31" y="152"/>
                </a:cubicBezTo>
                <a:cubicBezTo>
                  <a:pt x="37" y="150"/>
                  <a:pt x="45" y="147"/>
                  <a:pt x="50" y="143"/>
                </a:cubicBezTo>
                <a:cubicBezTo>
                  <a:pt x="55" y="139"/>
                  <a:pt x="63" y="136"/>
                  <a:pt x="62" y="134"/>
                </a:cubicBezTo>
                <a:cubicBezTo>
                  <a:pt x="60" y="131"/>
                  <a:pt x="65" y="127"/>
                  <a:pt x="67" y="126"/>
                </a:cubicBezTo>
                <a:cubicBezTo>
                  <a:pt x="68" y="125"/>
                  <a:pt x="69" y="125"/>
                  <a:pt x="68" y="128"/>
                </a:cubicBezTo>
                <a:cubicBezTo>
                  <a:pt x="66" y="131"/>
                  <a:pt x="66" y="133"/>
                  <a:pt x="67" y="133"/>
                </a:cubicBezTo>
                <a:cubicBezTo>
                  <a:pt x="68" y="133"/>
                  <a:pt x="68" y="132"/>
                  <a:pt x="73" y="130"/>
                </a:cubicBezTo>
                <a:cubicBezTo>
                  <a:pt x="77" y="129"/>
                  <a:pt x="78" y="128"/>
                  <a:pt x="78" y="127"/>
                </a:cubicBezTo>
                <a:cubicBezTo>
                  <a:pt x="78" y="125"/>
                  <a:pt x="80" y="124"/>
                  <a:pt x="83" y="125"/>
                </a:cubicBezTo>
                <a:cubicBezTo>
                  <a:pt x="87" y="125"/>
                  <a:pt x="90" y="129"/>
                  <a:pt x="96" y="130"/>
                </a:cubicBezTo>
                <a:cubicBezTo>
                  <a:pt x="103" y="131"/>
                  <a:pt x="109" y="130"/>
                  <a:pt x="113" y="132"/>
                </a:cubicBezTo>
                <a:cubicBezTo>
                  <a:pt x="117" y="134"/>
                  <a:pt x="118" y="135"/>
                  <a:pt x="122" y="135"/>
                </a:cubicBezTo>
                <a:cubicBezTo>
                  <a:pt x="126" y="134"/>
                  <a:pt x="129" y="138"/>
                  <a:pt x="132" y="141"/>
                </a:cubicBezTo>
                <a:cubicBezTo>
                  <a:pt x="135" y="145"/>
                  <a:pt x="141" y="158"/>
                  <a:pt x="145" y="163"/>
                </a:cubicBezTo>
                <a:cubicBezTo>
                  <a:pt x="150" y="167"/>
                  <a:pt x="148" y="167"/>
                  <a:pt x="149" y="170"/>
                </a:cubicBezTo>
                <a:cubicBezTo>
                  <a:pt x="150" y="173"/>
                  <a:pt x="151" y="175"/>
                  <a:pt x="153" y="178"/>
                </a:cubicBezTo>
                <a:cubicBezTo>
                  <a:pt x="155" y="181"/>
                  <a:pt x="159" y="193"/>
                  <a:pt x="159" y="202"/>
                </a:cubicBezTo>
                <a:cubicBezTo>
                  <a:pt x="160" y="211"/>
                  <a:pt x="162" y="218"/>
                  <a:pt x="167" y="224"/>
                </a:cubicBezTo>
                <a:cubicBezTo>
                  <a:pt x="171" y="230"/>
                  <a:pt x="174" y="235"/>
                  <a:pt x="178" y="235"/>
                </a:cubicBezTo>
                <a:cubicBezTo>
                  <a:pt x="183" y="236"/>
                  <a:pt x="184" y="237"/>
                  <a:pt x="186" y="242"/>
                </a:cubicBezTo>
                <a:cubicBezTo>
                  <a:pt x="188" y="246"/>
                  <a:pt x="193" y="258"/>
                  <a:pt x="195" y="261"/>
                </a:cubicBezTo>
                <a:cubicBezTo>
                  <a:pt x="198" y="264"/>
                  <a:pt x="206" y="277"/>
                  <a:pt x="208" y="275"/>
                </a:cubicBezTo>
                <a:cubicBezTo>
                  <a:pt x="210" y="274"/>
                  <a:pt x="208" y="271"/>
                  <a:pt x="206" y="269"/>
                </a:cubicBezTo>
                <a:cubicBezTo>
                  <a:pt x="203" y="266"/>
                  <a:pt x="200" y="259"/>
                  <a:pt x="196" y="255"/>
                </a:cubicBezTo>
                <a:cubicBezTo>
                  <a:pt x="193" y="250"/>
                  <a:pt x="190" y="245"/>
                  <a:pt x="192" y="244"/>
                </a:cubicBezTo>
                <a:cubicBezTo>
                  <a:pt x="195" y="243"/>
                  <a:pt x="199" y="251"/>
                  <a:pt x="202" y="255"/>
                </a:cubicBezTo>
                <a:cubicBezTo>
                  <a:pt x="204" y="258"/>
                  <a:pt x="212" y="267"/>
                  <a:pt x="216" y="272"/>
                </a:cubicBezTo>
                <a:cubicBezTo>
                  <a:pt x="221" y="277"/>
                  <a:pt x="223" y="279"/>
                  <a:pt x="222" y="283"/>
                </a:cubicBezTo>
                <a:cubicBezTo>
                  <a:pt x="221" y="287"/>
                  <a:pt x="228" y="291"/>
                  <a:pt x="235" y="295"/>
                </a:cubicBezTo>
                <a:cubicBezTo>
                  <a:pt x="243" y="298"/>
                  <a:pt x="250" y="300"/>
                  <a:pt x="252" y="301"/>
                </a:cubicBezTo>
                <a:cubicBezTo>
                  <a:pt x="254" y="302"/>
                  <a:pt x="256" y="302"/>
                  <a:pt x="258" y="300"/>
                </a:cubicBezTo>
                <a:cubicBezTo>
                  <a:pt x="260" y="297"/>
                  <a:pt x="263" y="300"/>
                  <a:pt x="265" y="302"/>
                </a:cubicBezTo>
                <a:cubicBezTo>
                  <a:pt x="266" y="305"/>
                  <a:pt x="273" y="309"/>
                  <a:pt x="277" y="309"/>
                </a:cubicBezTo>
                <a:cubicBezTo>
                  <a:pt x="282" y="309"/>
                  <a:pt x="284" y="311"/>
                  <a:pt x="286" y="314"/>
                </a:cubicBezTo>
                <a:cubicBezTo>
                  <a:pt x="287" y="317"/>
                  <a:pt x="288" y="321"/>
                  <a:pt x="291" y="322"/>
                </a:cubicBezTo>
                <a:cubicBezTo>
                  <a:pt x="295" y="323"/>
                  <a:pt x="297" y="326"/>
                  <a:pt x="301" y="327"/>
                </a:cubicBezTo>
                <a:cubicBezTo>
                  <a:pt x="304" y="328"/>
                  <a:pt x="304" y="329"/>
                  <a:pt x="308" y="326"/>
                </a:cubicBezTo>
                <a:cubicBezTo>
                  <a:pt x="312" y="324"/>
                  <a:pt x="315" y="325"/>
                  <a:pt x="316" y="326"/>
                </a:cubicBezTo>
                <a:cubicBezTo>
                  <a:pt x="317" y="327"/>
                  <a:pt x="319" y="325"/>
                  <a:pt x="316" y="323"/>
                </a:cubicBezTo>
                <a:cubicBezTo>
                  <a:pt x="314" y="321"/>
                  <a:pt x="312" y="321"/>
                  <a:pt x="307" y="322"/>
                </a:cubicBezTo>
                <a:cubicBezTo>
                  <a:pt x="302" y="323"/>
                  <a:pt x="303" y="325"/>
                  <a:pt x="299" y="321"/>
                </a:cubicBezTo>
                <a:cubicBezTo>
                  <a:pt x="295" y="317"/>
                  <a:pt x="295" y="318"/>
                  <a:pt x="295" y="313"/>
                </a:cubicBezTo>
                <a:cubicBezTo>
                  <a:pt x="296" y="308"/>
                  <a:pt x="301" y="300"/>
                  <a:pt x="296" y="300"/>
                </a:cubicBezTo>
                <a:cubicBezTo>
                  <a:pt x="292" y="300"/>
                  <a:pt x="284" y="300"/>
                  <a:pt x="282" y="300"/>
                </a:cubicBezTo>
                <a:cubicBezTo>
                  <a:pt x="279" y="301"/>
                  <a:pt x="277" y="300"/>
                  <a:pt x="279" y="297"/>
                </a:cubicBezTo>
                <a:cubicBezTo>
                  <a:pt x="280" y="294"/>
                  <a:pt x="283" y="294"/>
                  <a:pt x="283" y="290"/>
                </a:cubicBezTo>
                <a:cubicBezTo>
                  <a:pt x="283" y="285"/>
                  <a:pt x="287" y="280"/>
                  <a:pt x="281" y="281"/>
                </a:cubicBezTo>
                <a:cubicBezTo>
                  <a:pt x="275" y="282"/>
                  <a:pt x="274" y="285"/>
                  <a:pt x="272" y="288"/>
                </a:cubicBezTo>
                <a:cubicBezTo>
                  <a:pt x="271" y="291"/>
                  <a:pt x="269" y="290"/>
                  <a:pt x="266" y="291"/>
                </a:cubicBezTo>
                <a:cubicBezTo>
                  <a:pt x="264" y="291"/>
                  <a:pt x="258" y="293"/>
                  <a:pt x="254" y="288"/>
                </a:cubicBezTo>
                <a:cubicBezTo>
                  <a:pt x="251" y="283"/>
                  <a:pt x="248" y="279"/>
                  <a:pt x="249" y="275"/>
                </a:cubicBezTo>
                <a:cubicBezTo>
                  <a:pt x="250" y="271"/>
                  <a:pt x="250" y="267"/>
                  <a:pt x="250" y="264"/>
                </a:cubicBezTo>
                <a:cubicBezTo>
                  <a:pt x="250" y="260"/>
                  <a:pt x="251" y="256"/>
                  <a:pt x="254" y="255"/>
                </a:cubicBezTo>
                <a:cubicBezTo>
                  <a:pt x="256" y="254"/>
                  <a:pt x="266" y="250"/>
                  <a:pt x="271" y="252"/>
                </a:cubicBezTo>
                <a:cubicBezTo>
                  <a:pt x="276" y="253"/>
                  <a:pt x="277" y="254"/>
                  <a:pt x="276" y="251"/>
                </a:cubicBezTo>
                <a:cubicBezTo>
                  <a:pt x="275" y="248"/>
                  <a:pt x="278" y="248"/>
                  <a:pt x="283" y="248"/>
                </a:cubicBezTo>
                <a:cubicBezTo>
                  <a:pt x="287" y="248"/>
                  <a:pt x="295" y="247"/>
                  <a:pt x="296" y="250"/>
                </a:cubicBezTo>
                <a:cubicBezTo>
                  <a:pt x="298" y="254"/>
                  <a:pt x="297" y="258"/>
                  <a:pt x="299" y="261"/>
                </a:cubicBezTo>
                <a:cubicBezTo>
                  <a:pt x="301" y="264"/>
                  <a:pt x="304" y="267"/>
                  <a:pt x="306" y="267"/>
                </a:cubicBezTo>
                <a:cubicBezTo>
                  <a:pt x="308" y="267"/>
                  <a:pt x="310" y="262"/>
                  <a:pt x="308" y="259"/>
                </a:cubicBezTo>
                <a:cubicBezTo>
                  <a:pt x="306" y="255"/>
                  <a:pt x="303" y="248"/>
                  <a:pt x="303" y="245"/>
                </a:cubicBezTo>
                <a:cubicBezTo>
                  <a:pt x="304" y="242"/>
                  <a:pt x="307" y="239"/>
                  <a:pt x="311" y="238"/>
                </a:cubicBezTo>
                <a:cubicBezTo>
                  <a:pt x="316" y="236"/>
                  <a:pt x="324" y="232"/>
                  <a:pt x="323" y="226"/>
                </a:cubicBezTo>
                <a:cubicBezTo>
                  <a:pt x="322" y="221"/>
                  <a:pt x="324" y="215"/>
                  <a:pt x="328" y="213"/>
                </a:cubicBezTo>
                <a:cubicBezTo>
                  <a:pt x="333" y="212"/>
                  <a:pt x="341" y="208"/>
                  <a:pt x="341" y="203"/>
                </a:cubicBezTo>
                <a:cubicBezTo>
                  <a:pt x="340" y="197"/>
                  <a:pt x="344" y="194"/>
                  <a:pt x="347" y="194"/>
                </a:cubicBezTo>
                <a:cubicBezTo>
                  <a:pt x="351" y="194"/>
                  <a:pt x="351" y="194"/>
                  <a:pt x="353" y="193"/>
                </a:cubicBezTo>
                <a:cubicBezTo>
                  <a:pt x="356" y="191"/>
                  <a:pt x="357" y="193"/>
                  <a:pt x="355" y="196"/>
                </a:cubicBezTo>
                <a:cubicBezTo>
                  <a:pt x="353" y="198"/>
                  <a:pt x="355" y="199"/>
                  <a:pt x="357" y="199"/>
                </a:cubicBezTo>
                <a:cubicBezTo>
                  <a:pt x="358" y="200"/>
                  <a:pt x="359" y="197"/>
                  <a:pt x="363" y="195"/>
                </a:cubicBezTo>
                <a:cubicBezTo>
                  <a:pt x="366" y="193"/>
                  <a:pt x="371" y="192"/>
                  <a:pt x="373" y="191"/>
                </a:cubicBezTo>
                <a:cubicBezTo>
                  <a:pt x="375" y="190"/>
                  <a:pt x="373" y="185"/>
                  <a:pt x="368" y="186"/>
                </a:cubicBezTo>
                <a:cubicBezTo>
                  <a:pt x="363" y="186"/>
                  <a:pt x="360" y="186"/>
                  <a:pt x="360" y="185"/>
                </a:cubicBezTo>
                <a:cubicBezTo>
                  <a:pt x="359" y="183"/>
                  <a:pt x="362" y="182"/>
                  <a:pt x="362" y="179"/>
                </a:cubicBezTo>
                <a:cubicBezTo>
                  <a:pt x="362" y="176"/>
                  <a:pt x="358" y="173"/>
                  <a:pt x="356" y="174"/>
                </a:cubicBezTo>
                <a:cubicBezTo>
                  <a:pt x="354" y="175"/>
                  <a:pt x="348" y="179"/>
                  <a:pt x="346" y="181"/>
                </a:cubicBezTo>
                <a:cubicBezTo>
                  <a:pt x="344" y="183"/>
                  <a:pt x="343" y="183"/>
                  <a:pt x="342" y="183"/>
                </a:cubicBezTo>
                <a:cubicBezTo>
                  <a:pt x="341" y="182"/>
                  <a:pt x="341" y="179"/>
                  <a:pt x="346" y="176"/>
                </a:cubicBezTo>
                <a:cubicBezTo>
                  <a:pt x="351" y="174"/>
                  <a:pt x="353" y="170"/>
                  <a:pt x="357" y="169"/>
                </a:cubicBezTo>
                <a:cubicBezTo>
                  <a:pt x="361" y="169"/>
                  <a:pt x="367" y="170"/>
                  <a:pt x="371" y="170"/>
                </a:cubicBezTo>
                <a:cubicBezTo>
                  <a:pt x="374" y="170"/>
                  <a:pt x="377" y="171"/>
                  <a:pt x="378" y="168"/>
                </a:cubicBezTo>
                <a:cubicBezTo>
                  <a:pt x="380" y="166"/>
                  <a:pt x="381" y="164"/>
                  <a:pt x="383" y="165"/>
                </a:cubicBezTo>
                <a:cubicBezTo>
                  <a:pt x="385" y="165"/>
                  <a:pt x="384" y="168"/>
                  <a:pt x="382" y="172"/>
                </a:cubicBezTo>
                <a:cubicBezTo>
                  <a:pt x="380" y="176"/>
                  <a:pt x="378" y="178"/>
                  <a:pt x="378" y="181"/>
                </a:cubicBezTo>
                <a:cubicBezTo>
                  <a:pt x="378" y="183"/>
                  <a:pt x="381" y="182"/>
                  <a:pt x="384" y="182"/>
                </a:cubicBezTo>
                <a:cubicBezTo>
                  <a:pt x="387" y="181"/>
                  <a:pt x="392" y="183"/>
                  <a:pt x="394" y="185"/>
                </a:cubicBezTo>
                <a:cubicBezTo>
                  <a:pt x="396" y="187"/>
                  <a:pt x="399" y="185"/>
                  <a:pt x="400" y="183"/>
                </a:cubicBezTo>
                <a:cubicBezTo>
                  <a:pt x="401" y="182"/>
                  <a:pt x="402" y="178"/>
                  <a:pt x="399" y="178"/>
                </a:cubicBezTo>
                <a:cubicBezTo>
                  <a:pt x="396" y="177"/>
                  <a:pt x="394" y="173"/>
                  <a:pt x="390" y="172"/>
                </a:cubicBezTo>
                <a:cubicBezTo>
                  <a:pt x="385" y="172"/>
                  <a:pt x="386" y="171"/>
                  <a:pt x="388" y="169"/>
                </a:cubicBezTo>
                <a:cubicBezTo>
                  <a:pt x="391" y="168"/>
                  <a:pt x="394" y="167"/>
                  <a:pt x="391" y="162"/>
                </a:cubicBezTo>
                <a:cubicBezTo>
                  <a:pt x="387" y="157"/>
                  <a:pt x="389" y="158"/>
                  <a:pt x="387" y="155"/>
                </a:cubicBezTo>
                <a:cubicBezTo>
                  <a:pt x="384" y="152"/>
                  <a:pt x="385" y="148"/>
                  <a:pt x="379" y="149"/>
                </a:cubicBezTo>
                <a:cubicBezTo>
                  <a:pt x="373" y="150"/>
                  <a:pt x="373" y="147"/>
                  <a:pt x="371" y="146"/>
                </a:cubicBezTo>
                <a:cubicBezTo>
                  <a:pt x="369" y="145"/>
                  <a:pt x="368" y="142"/>
                  <a:pt x="371" y="140"/>
                </a:cubicBezTo>
                <a:cubicBezTo>
                  <a:pt x="373" y="138"/>
                  <a:pt x="371" y="138"/>
                  <a:pt x="368" y="136"/>
                </a:cubicBezTo>
                <a:cubicBezTo>
                  <a:pt x="366" y="134"/>
                  <a:pt x="363" y="131"/>
                  <a:pt x="363" y="128"/>
                </a:cubicBezTo>
                <a:cubicBezTo>
                  <a:pt x="364" y="126"/>
                  <a:pt x="361" y="123"/>
                  <a:pt x="356" y="130"/>
                </a:cubicBezTo>
                <a:close/>
                <a:moveTo>
                  <a:pt x="210" y="86"/>
                </a:moveTo>
                <a:cubicBezTo>
                  <a:pt x="213" y="85"/>
                  <a:pt x="217" y="82"/>
                  <a:pt x="222" y="84"/>
                </a:cubicBezTo>
                <a:cubicBezTo>
                  <a:pt x="228" y="85"/>
                  <a:pt x="231" y="87"/>
                  <a:pt x="233" y="85"/>
                </a:cubicBezTo>
                <a:cubicBezTo>
                  <a:pt x="235" y="84"/>
                  <a:pt x="240" y="80"/>
                  <a:pt x="235" y="78"/>
                </a:cubicBezTo>
                <a:cubicBezTo>
                  <a:pt x="231" y="76"/>
                  <a:pt x="227" y="74"/>
                  <a:pt x="226" y="71"/>
                </a:cubicBezTo>
                <a:cubicBezTo>
                  <a:pt x="225" y="68"/>
                  <a:pt x="222" y="65"/>
                  <a:pt x="220" y="64"/>
                </a:cubicBezTo>
                <a:cubicBezTo>
                  <a:pt x="218" y="63"/>
                  <a:pt x="215" y="66"/>
                  <a:pt x="216" y="67"/>
                </a:cubicBezTo>
                <a:cubicBezTo>
                  <a:pt x="218" y="69"/>
                  <a:pt x="215" y="69"/>
                  <a:pt x="212" y="67"/>
                </a:cubicBezTo>
                <a:cubicBezTo>
                  <a:pt x="210" y="65"/>
                  <a:pt x="205" y="64"/>
                  <a:pt x="202" y="63"/>
                </a:cubicBezTo>
                <a:cubicBezTo>
                  <a:pt x="198" y="62"/>
                  <a:pt x="195" y="64"/>
                  <a:pt x="190" y="62"/>
                </a:cubicBezTo>
                <a:cubicBezTo>
                  <a:pt x="186" y="60"/>
                  <a:pt x="184" y="56"/>
                  <a:pt x="181" y="57"/>
                </a:cubicBezTo>
                <a:cubicBezTo>
                  <a:pt x="178" y="58"/>
                  <a:pt x="175" y="57"/>
                  <a:pt x="172" y="55"/>
                </a:cubicBezTo>
                <a:cubicBezTo>
                  <a:pt x="169" y="54"/>
                  <a:pt x="165" y="56"/>
                  <a:pt x="164" y="56"/>
                </a:cubicBezTo>
                <a:cubicBezTo>
                  <a:pt x="163" y="57"/>
                  <a:pt x="166" y="59"/>
                  <a:pt x="163" y="61"/>
                </a:cubicBezTo>
                <a:cubicBezTo>
                  <a:pt x="160" y="64"/>
                  <a:pt x="154" y="67"/>
                  <a:pt x="159" y="70"/>
                </a:cubicBezTo>
                <a:cubicBezTo>
                  <a:pt x="164" y="73"/>
                  <a:pt x="164" y="75"/>
                  <a:pt x="171" y="73"/>
                </a:cubicBezTo>
                <a:cubicBezTo>
                  <a:pt x="177" y="70"/>
                  <a:pt x="178" y="67"/>
                  <a:pt x="180" y="67"/>
                </a:cubicBezTo>
                <a:cubicBezTo>
                  <a:pt x="182" y="67"/>
                  <a:pt x="179" y="72"/>
                  <a:pt x="182" y="75"/>
                </a:cubicBezTo>
                <a:cubicBezTo>
                  <a:pt x="184" y="77"/>
                  <a:pt x="187" y="84"/>
                  <a:pt x="195" y="84"/>
                </a:cubicBezTo>
                <a:cubicBezTo>
                  <a:pt x="198" y="83"/>
                  <a:pt x="199" y="85"/>
                  <a:pt x="200" y="86"/>
                </a:cubicBezTo>
                <a:cubicBezTo>
                  <a:pt x="201" y="87"/>
                  <a:pt x="202" y="89"/>
                  <a:pt x="210" y="86"/>
                </a:cubicBezTo>
                <a:close/>
                <a:moveTo>
                  <a:pt x="245" y="86"/>
                </a:moveTo>
                <a:cubicBezTo>
                  <a:pt x="248" y="86"/>
                  <a:pt x="251" y="87"/>
                  <a:pt x="252" y="87"/>
                </a:cubicBezTo>
                <a:cubicBezTo>
                  <a:pt x="254" y="88"/>
                  <a:pt x="254" y="87"/>
                  <a:pt x="257" y="85"/>
                </a:cubicBezTo>
                <a:cubicBezTo>
                  <a:pt x="259" y="84"/>
                  <a:pt x="258" y="83"/>
                  <a:pt x="254" y="82"/>
                </a:cubicBezTo>
                <a:cubicBezTo>
                  <a:pt x="251" y="81"/>
                  <a:pt x="247" y="80"/>
                  <a:pt x="244" y="82"/>
                </a:cubicBezTo>
                <a:cubicBezTo>
                  <a:pt x="241" y="83"/>
                  <a:pt x="241" y="87"/>
                  <a:pt x="245" y="86"/>
                </a:cubicBezTo>
                <a:close/>
                <a:moveTo>
                  <a:pt x="235" y="68"/>
                </a:moveTo>
                <a:cubicBezTo>
                  <a:pt x="237" y="69"/>
                  <a:pt x="240" y="70"/>
                  <a:pt x="242" y="71"/>
                </a:cubicBezTo>
                <a:cubicBezTo>
                  <a:pt x="244" y="73"/>
                  <a:pt x="246" y="74"/>
                  <a:pt x="250" y="71"/>
                </a:cubicBezTo>
                <a:cubicBezTo>
                  <a:pt x="253" y="69"/>
                  <a:pt x="254" y="68"/>
                  <a:pt x="252" y="66"/>
                </a:cubicBezTo>
                <a:cubicBezTo>
                  <a:pt x="250" y="63"/>
                  <a:pt x="254" y="60"/>
                  <a:pt x="249" y="59"/>
                </a:cubicBezTo>
                <a:cubicBezTo>
                  <a:pt x="244" y="59"/>
                  <a:pt x="241" y="58"/>
                  <a:pt x="236" y="61"/>
                </a:cubicBezTo>
                <a:cubicBezTo>
                  <a:pt x="231" y="65"/>
                  <a:pt x="232" y="66"/>
                  <a:pt x="235" y="68"/>
                </a:cubicBezTo>
                <a:close/>
                <a:moveTo>
                  <a:pt x="289" y="113"/>
                </a:moveTo>
                <a:cubicBezTo>
                  <a:pt x="292" y="115"/>
                  <a:pt x="294" y="114"/>
                  <a:pt x="295" y="112"/>
                </a:cubicBezTo>
                <a:cubicBezTo>
                  <a:pt x="296" y="110"/>
                  <a:pt x="299" y="108"/>
                  <a:pt x="300" y="110"/>
                </a:cubicBezTo>
                <a:cubicBezTo>
                  <a:pt x="301" y="112"/>
                  <a:pt x="304" y="115"/>
                  <a:pt x="307" y="112"/>
                </a:cubicBezTo>
                <a:cubicBezTo>
                  <a:pt x="311" y="110"/>
                  <a:pt x="308" y="108"/>
                  <a:pt x="305" y="107"/>
                </a:cubicBezTo>
                <a:cubicBezTo>
                  <a:pt x="301" y="105"/>
                  <a:pt x="296" y="103"/>
                  <a:pt x="293" y="102"/>
                </a:cubicBezTo>
                <a:cubicBezTo>
                  <a:pt x="289" y="101"/>
                  <a:pt x="288" y="108"/>
                  <a:pt x="287" y="109"/>
                </a:cubicBezTo>
                <a:cubicBezTo>
                  <a:pt x="286" y="111"/>
                  <a:pt x="286" y="111"/>
                  <a:pt x="289" y="113"/>
                </a:cubicBezTo>
                <a:close/>
                <a:moveTo>
                  <a:pt x="324" y="106"/>
                </a:moveTo>
                <a:cubicBezTo>
                  <a:pt x="325" y="105"/>
                  <a:pt x="328" y="105"/>
                  <a:pt x="331" y="108"/>
                </a:cubicBezTo>
                <a:cubicBezTo>
                  <a:pt x="334" y="110"/>
                  <a:pt x="339" y="113"/>
                  <a:pt x="344" y="115"/>
                </a:cubicBezTo>
                <a:cubicBezTo>
                  <a:pt x="349" y="117"/>
                  <a:pt x="352" y="118"/>
                  <a:pt x="353" y="119"/>
                </a:cubicBezTo>
                <a:cubicBezTo>
                  <a:pt x="354" y="119"/>
                  <a:pt x="359" y="119"/>
                  <a:pt x="356" y="117"/>
                </a:cubicBezTo>
                <a:cubicBezTo>
                  <a:pt x="353" y="115"/>
                  <a:pt x="347" y="112"/>
                  <a:pt x="348" y="111"/>
                </a:cubicBezTo>
                <a:cubicBezTo>
                  <a:pt x="349" y="110"/>
                  <a:pt x="356" y="113"/>
                  <a:pt x="358" y="115"/>
                </a:cubicBezTo>
                <a:cubicBezTo>
                  <a:pt x="360" y="116"/>
                  <a:pt x="362" y="114"/>
                  <a:pt x="363" y="113"/>
                </a:cubicBezTo>
                <a:cubicBezTo>
                  <a:pt x="364" y="111"/>
                  <a:pt x="362" y="107"/>
                  <a:pt x="358" y="105"/>
                </a:cubicBezTo>
                <a:cubicBezTo>
                  <a:pt x="354" y="104"/>
                  <a:pt x="348" y="98"/>
                  <a:pt x="350" y="96"/>
                </a:cubicBezTo>
                <a:cubicBezTo>
                  <a:pt x="351" y="94"/>
                  <a:pt x="354" y="95"/>
                  <a:pt x="357" y="99"/>
                </a:cubicBezTo>
                <a:cubicBezTo>
                  <a:pt x="361" y="103"/>
                  <a:pt x="363" y="108"/>
                  <a:pt x="366" y="103"/>
                </a:cubicBezTo>
                <a:cubicBezTo>
                  <a:pt x="370" y="99"/>
                  <a:pt x="375" y="94"/>
                  <a:pt x="370" y="94"/>
                </a:cubicBezTo>
                <a:cubicBezTo>
                  <a:pt x="365" y="94"/>
                  <a:pt x="364" y="90"/>
                  <a:pt x="359" y="90"/>
                </a:cubicBezTo>
                <a:cubicBezTo>
                  <a:pt x="355" y="89"/>
                  <a:pt x="352" y="89"/>
                  <a:pt x="350" y="87"/>
                </a:cubicBezTo>
                <a:cubicBezTo>
                  <a:pt x="348" y="85"/>
                  <a:pt x="349" y="83"/>
                  <a:pt x="351" y="82"/>
                </a:cubicBezTo>
                <a:cubicBezTo>
                  <a:pt x="353" y="82"/>
                  <a:pt x="353" y="78"/>
                  <a:pt x="347" y="76"/>
                </a:cubicBezTo>
                <a:cubicBezTo>
                  <a:pt x="342" y="74"/>
                  <a:pt x="335" y="72"/>
                  <a:pt x="332" y="70"/>
                </a:cubicBezTo>
                <a:cubicBezTo>
                  <a:pt x="328" y="68"/>
                  <a:pt x="325" y="66"/>
                  <a:pt x="321" y="66"/>
                </a:cubicBezTo>
                <a:cubicBezTo>
                  <a:pt x="316" y="66"/>
                  <a:pt x="314" y="67"/>
                  <a:pt x="310" y="68"/>
                </a:cubicBezTo>
                <a:cubicBezTo>
                  <a:pt x="306" y="69"/>
                  <a:pt x="305" y="68"/>
                  <a:pt x="306" y="64"/>
                </a:cubicBezTo>
                <a:cubicBezTo>
                  <a:pt x="307" y="61"/>
                  <a:pt x="306" y="58"/>
                  <a:pt x="301" y="58"/>
                </a:cubicBezTo>
                <a:cubicBezTo>
                  <a:pt x="297" y="58"/>
                  <a:pt x="294" y="64"/>
                  <a:pt x="294" y="65"/>
                </a:cubicBezTo>
                <a:cubicBezTo>
                  <a:pt x="294" y="66"/>
                  <a:pt x="294" y="69"/>
                  <a:pt x="292" y="68"/>
                </a:cubicBezTo>
                <a:cubicBezTo>
                  <a:pt x="290" y="68"/>
                  <a:pt x="290" y="65"/>
                  <a:pt x="292" y="62"/>
                </a:cubicBezTo>
                <a:cubicBezTo>
                  <a:pt x="294" y="59"/>
                  <a:pt x="293" y="58"/>
                  <a:pt x="288" y="59"/>
                </a:cubicBezTo>
                <a:cubicBezTo>
                  <a:pt x="284" y="60"/>
                  <a:pt x="278" y="61"/>
                  <a:pt x="277" y="65"/>
                </a:cubicBezTo>
                <a:cubicBezTo>
                  <a:pt x="276" y="68"/>
                  <a:pt x="277" y="75"/>
                  <a:pt x="281" y="76"/>
                </a:cubicBezTo>
                <a:cubicBezTo>
                  <a:pt x="286" y="76"/>
                  <a:pt x="287" y="77"/>
                  <a:pt x="288" y="78"/>
                </a:cubicBezTo>
                <a:cubicBezTo>
                  <a:pt x="289" y="79"/>
                  <a:pt x="296" y="78"/>
                  <a:pt x="302" y="79"/>
                </a:cubicBezTo>
                <a:cubicBezTo>
                  <a:pt x="307" y="80"/>
                  <a:pt x="311" y="81"/>
                  <a:pt x="311" y="79"/>
                </a:cubicBezTo>
                <a:cubicBezTo>
                  <a:pt x="311" y="77"/>
                  <a:pt x="314" y="77"/>
                  <a:pt x="315" y="80"/>
                </a:cubicBezTo>
                <a:cubicBezTo>
                  <a:pt x="316" y="82"/>
                  <a:pt x="319" y="84"/>
                  <a:pt x="323" y="85"/>
                </a:cubicBezTo>
                <a:cubicBezTo>
                  <a:pt x="327" y="85"/>
                  <a:pt x="330" y="87"/>
                  <a:pt x="329" y="90"/>
                </a:cubicBezTo>
                <a:cubicBezTo>
                  <a:pt x="328" y="93"/>
                  <a:pt x="330" y="95"/>
                  <a:pt x="326" y="96"/>
                </a:cubicBezTo>
                <a:cubicBezTo>
                  <a:pt x="322" y="98"/>
                  <a:pt x="332" y="102"/>
                  <a:pt x="325" y="101"/>
                </a:cubicBezTo>
                <a:cubicBezTo>
                  <a:pt x="318" y="101"/>
                  <a:pt x="317" y="99"/>
                  <a:pt x="315" y="101"/>
                </a:cubicBezTo>
                <a:cubicBezTo>
                  <a:pt x="313" y="103"/>
                  <a:pt x="315" y="104"/>
                  <a:pt x="316" y="106"/>
                </a:cubicBezTo>
                <a:cubicBezTo>
                  <a:pt x="318" y="108"/>
                  <a:pt x="320" y="108"/>
                  <a:pt x="324" y="106"/>
                </a:cubicBezTo>
                <a:close/>
                <a:moveTo>
                  <a:pt x="258" y="62"/>
                </a:moveTo>
                <a:cubicBezTo>
                  <a:pt x="258" y="64"/>
                  <a:pt x="257" y="65"/>
                  <a:pt x="258" y="67"/>
                </a:cubicBezTo>
                <a:cubicBezTo>
                  <a:pt x="259" y="68"/>
                  <a:pt x="260" y="69"/>
                  <a:pt x="263" y="68"/>
                </a:cubicBezTo>
                <a:cubicBezTo>
                  <a:pt x="265" y="67"/>
                  <a:pt x="270" y="63"/>
                  <a:pt x="272" y="62"/>
                </a:cubicBezTo>
                <a:cubicBezTo>
                  <a:pt x="274" y="61"/>
                  <a:pt x="276" y="58"/>
                  <a:pt x="272" y="57"/>
                </a:cubicBezTo>
                <a:cubicBezTo>
                  <a:pt x="268" y="57"/>
                  <a:pt x="268" y="57"/>
                  <a:pt x="263" y="57"/>
                </a:cubicBezTo>
                <a:cubicBezTo>
                  <a:pt x="259" y="57"/>
                  <a:pt x="258" y="57"/>
                  <a:pt x="258" y="62"/>
                </a:cubicBezTo>
                <a:close/>
                <a:moveTo>
                  <a:pt x="409" y="115"/>
                </a:moveTo>
                <a:cubicBezTo>
                  <a:pt x="413" y="119"/>
                  <a:pt x="416" y="124"/>
                  <a:pt x="419" y="124"/>
                </a:cubicBezTo>
                <a:cubicBezTo>
                  <a:pt x="422" y="124"/>
                  <a:pt x="426" y="123"/>
                  <a:pt x="427" y="125"/>
                </a:cubicBezTo>
                <a:cubicBezTo>
                  <a:pt x="428" y="127"/>
                  <a:pt x="430" y="131"/>
                  <a:pt x="432" y="125"/>
                </a:cubicBezTo>
                <a:cubicBezTo>
                  <a:pt x="435" y="119"/>
                  <a:pt x="437" y="118"/>
                  <a:pt x="436" y="115"/>
                </a:cubicBezTo>
                <a:cubicBezTo>
                  <a:pt x="436" y="112"/>
                  <a:pt x="436" y="111"/>
                  <a:pt x="438" y="110"/>
                </a:cubicBezTo>
                <a:cubicBezTo>
                  <a:pt x="440" y="108"/>
                  <a:pt x="443" y="107"/>
                  <a:pt x="443" y="105"/>
                </a:cubicBezTo>
                <a:cubicBezTo>
                  <a:pt x="443" y="103"/>
                  <a:pt x="446" y="102"/>
                  <a:pt x="447" y="101"/>
                </a:cubicBezTo>
                <a:cubicBezTo>
                  <a:pt x="449" y="101"/>
                  <a:pt x="453" y="97"/>
                  <a:pt x="455" y="98"/>
                </a:cubicBezTo>
                <a:cubicBezTo>
                  <a:pt x="457" y="98"/>
                  <a:pt x="458" y="98"/>
                  <a:pt x="462" y="95"/>
                </a:cubicBezTo>
                <a:cubicBezTo>
                  <a:pt x="465" y="93"/>
                  <a:pt x="469" y="90"/>
                  <a:pt x="469" y="88"/>
                </a:cubicBezTo>
                <a:cubicBezTo>
                  <a:pt x="469" y="86"/>
                  <a:pt x="471" y="85"/>
                  <a:pt x="473" y="86"/>
                </a:cubicBezTo>
                <a:cubicBezTo>
                  <a:pt x="474" y="88"/>
                  <a:pt x="479" y="88"/>
                  <a:pt x="483" y="86"/>
                </a:cubicBezTo>
                <a:cubicBezTo>
                  <a:pt x="487" y="84"/>
                  <a:pt x="495" y="80"/>
                  <a:pt x="497" y="79"/>
                </a:cubicBezTo>
                <a:cubicBezTo>
                  <a:pt x="499" y="79"/>
                  <a:pt x="505" y="76"/>
                  <a:pt x="503" y="72"/>
                </a:cubicBezTo>
                <a:cubicBezTo>
                  <a:pt x="502" y="67"/>
                  <a:pt x="499" y="69"/>
                  <a:pt x="501" y="65"/>
                </a:cubicBezTo>
                <a:cubicBezTo>
                  <a:pt x="503" y="62"/>
                  <a:pt x="503" y="61"/>
                  <a:pt x="506" y="61"/>
                </a:cubicBezTo>
                <a:cubicBezTo>
                  <a:pt x="508" y="61"/>
                  <a:pt x="509" y="58"/>
                  <a:pt x="510" y="57"/>
                </a:cubicBezTo>
                <a:cubicBezTo>
                  <a:pt x="512" y="56"/>
                  <a:pt x="511" y="52"/>
                  <a:pt x="510" y="49"/>
                </a:cubicBezTo>
                <a:cubicBezTo>
                  <a:pt x="509" y="46"/>
                  <a:pt x="506" y="46"/>
                  <a:pt x="510" y="41"/>
                </a:cubicBezTo>
                <a:cubicBezTo>
                  <a:pt x="513" y="36"/>
                  <a:pt x="513" y="35"/>
                  <a:pt x="513" y="32"/>
                </a:cubicBezTo>
                <a:cubicBezTo>
                  <a:pt x="513" y="29"/>
                  <a:pt x="516" y="27"/>
                  <a:pt x="518" y="25"/>
                </a:cubicBezTo>
                <a:cubicBezTo>
                  <a:pt x="521" y="23"/>
                  <a:pt x="524" y="21"/>
                  <a:pt x="529" y="19"/>
                </a:cubicBezTo>
                <a:cubicBezTo>
                  <a:pt x="534" y="17"/>
                  <a:pt x="537" y="17"/>
                  <a:pt x="533" y="13"/>
                </a:cubicBezTo>
                <a:cubicBezTo>
                  <a:pt x="530" y="9"/>
                  <a:pt x="529" y="12"/>
                  <a:pt x="524" y="12"/>
                </a:cubicBezTo>
                <a:cubicBezTo>
                  <a:pt x="518" y="13"/>
                  <a:pt x="509" y="15"/>
                  <a:pt x="506" y="16"/>
                </a:cubicBezTo>
                <a:cubicBezTo>
                  <a:pt x="502" y="17"/>
                  <a:pt x="497" y="19"/>
                  <a:pt x="494" y="20"/>
                </a:cubicBezTo>
                <a:cubicBezTo>
                  <a:pt x="492" y="21"/>
                  <a:pt x="490" y="20"/>
                  <a:pt x="493" y="18"/>
                </a:cubicBezTo>
                <a:cubicBezTo>
                  <a:pt x="496" y="16"/>
                  <a:pt x="503" y="15"/>
                  <a:pt x="504" y="13"/>
                </a:cubicBezTo>
                <a:cubicBezTo>
                  <a:pt x="505" y="11"/>
                  <a:pt x="512" y="8"/>
                  <a:pt x="505" y="7"/>
                </a:cubicBezTo>
                <a:cubicBezTo>
                  <a:pt x="498" y="6"/>
                  <a:pt x="494" y="5"/>
                  <a:pt x="488" y="5"/>
                </a:cubicBezTo>
                <a:cubicBezTo>
                  <a:pt x="483" y="5"/>
                  <a:pt x="480" y="5"/>
                  <a:pt x="476" y="4"/>
                </a:cubicBezTo>
                <a:cubicBezTo>
                  <a:pt x="473" y="2"/>
                  <a:pt x="470" y="1"/>
                  <a:pt x="465" y="2"/>
                </a:cubicBezTo>
                <a:cubicBezTo>
                  <a:pt x="461" y="2"/>
                  <a:pt x="455" y="2"/>
                  <a:pt x="453" y="2"/>
                </a:cubicBezTo>
                <a:cubicBezTo>
                  <a:pt x="451" y="3"/>
                  <a:pt x="449" y="0"/>
                  <a:pt x="445" y="1"/>
                </a:cubicBezTo>
                <a:cubicBezTo>
                  <a:pt x="441" y="2"/>
                  <a:pt x="439" y="4"/>
                  <a:pt x="440" y="5"/>
                </a:cubicBezTo>
                <a:cubicBezTo>
                  <a:pt x="441" y="6"/>
                  <a:pt x="438" y="5"/>
                  <a:pt x="433" y="5"/>
                </a:cubicBezTo>
                <a:cubicBezTo>
                  <a:pt x="428" y="5"/>
                  <a:pt x="425" y="6"/>
                  <a:pt x="422" y="6"/>
                </a:cubicBezTo>
                <a:cubicBezTo>
                  <a:pt x="420" y="6"/>
                  <a:pt x="421" y="9"/>
                  <a:pt x="416" y="9"/>
                </a:cubicBezTo>
                <a:cubicBezTo>
                  <a:pt x="411" y="8"/>
                  <a:pt x="406" y="8"/>
                  <a:pt x="405" y="8"/>
                </a:cubicBezTo>
                <a:cubicBezTo>
                  <a:pt x="403" y="8"/>
                  <a:pt x="402" y="8"/>
                  <a:pt x="395" y="9"/>
                </a:cubicBezTo>
                <a:cubicBezTo>
                  <a:pt x="387" y="11"/>
                  <a:pt x="384" y="11"/>
                  <a:pt x="380" y="11"/>
                </a:cubicBezTo>
                <a:cubicBezTo>
                  <a:pt x="375" y="11"/>
                  <a:pt x="369" y="13"/>
                  <a:pt x="371" y="15"/>
                </a:cubicBezTo>
                <a:cubicBezTo>
                  <a:pt x="373" y="18"/>
                  <a:pt x="371" y="19"/>
                  <a:pt x="364" y="19"/>
                </a:cubicBezTo>
                <a:cubicBezTo>
                  <a:pt x="358" y="19"/>
                  <a:pt x="351" y="21"/>
                  <a:pt x="351" y="22"/>
                </a:cubicBezTo>
                <a:cubicBezTo>
                  <a:pt x="351" y="23"/>
                  <a:pt x="352" y="25"/>
                  <a:pt x="356" y="24"/>
                </a:cubicBezTo>
                <a:cubicBezTo>
                  <a:pt x="360" y="23"/>
                  <a:pt x="362" y="25"/>
                  <a:pt x="358" y="28"/>
                </a:cubicBezTo>
                <a:cubicBezTo>
                  <a:pt x="355" y="30"/>
                  <a:pt x="349" y="31"/>
                  <a:pt x="345" y="31"/>
                </a:cubicBezTo>
                <a:cubicBezTo>
                  <a:pt x="341" y="31"/>
                  <a:pt x="331" y="33"/>
                  <a:pt x="335" y="35"/>
                </a:cubicBezTo>
                <a:cubicBezTo>
                  <a:pt x="339" y="38"/>
                  <a:pt x="344" y="38"/>
                  <a:pt x="344" y="39"/>
                </a:cubicBezTo>
                <a:cubicBezTo>
                  <a:pt x="344" y="39"/>
                  <a:pt x="341" y="40"/>
                  <a:pt x="344" y="42"/>
                </a:cubicBezTo>
                <a:cubicBezTo>
                  <a:pt x="348" y="44"/>
                  <a:pt x="350" y="46"/>
                  <a:pt x="351" y="48"/>
                </a:cubicBezTo>
                <a:cubicBezTo>
                  <a:pt x="351" y="49"/>
                  <a:pt x="354" y="49"/>
                  <a:pt x="357" y="47"/>
                </a:cubicBezTo>
                <a:cubicBezTo>
                  <a:pt x="360" y="45"/>
                  <a:pt x="373" y="46"/>
                  <a:pt x="378" y="49"/>
                </a:cubicBezTo>
                <a:cubicBezTo>
                  <a:pt x="383" y="51"/>
                  <a:pt x="391" y="58"/>
                  <a:pt x="391" y="63"/>
                </a:cubicBezTo>
                <a:cubicBezTo>
                  <a:pt x="392" y="68"/>
                  <a:pt x="390" y="72"/>
                  <a:pt x="394" y="72"/>
                </a:cubicBezTo>
                <a:cubicBezTo>
                  <a:pt x="397" y="72"/>
                  <a:pt x="402" y="67"/>
                  <a:pt x="406" y="72"/>
                </a:cubicBezTo>
                <a:cubicBezTo>
                  <a:pt x="411" y="77"/>
                  <a:pt x="413" y="84"/>
                  <a:pt x="406" y="86"/>
                </a:cubicBezTo>
                <a:cubicBezTo>
                  <a:pt x="400" y="88"/>
                  <a:pt x="396" y="90"/>
                  <a:pt x="397" y="95"/>
                </a:cubicBezTo>
                <a:cubicBezTo>
                  <a:pt x="399" y="100"/>
                  <a:pt x="404" y="109"/>
                  <a:pt x="409" y="115"/>
                </a:cubicBezTo>
                <a:close/>
                <a:moveTo>
                  <a:pt x="292" y="279"/>
                </a:moveTo>
                <a:cubicBezTo>
                  <a:pt x="293" y="280"/>
                  <a:pt x="294" y="280"/>
                  <a:pt x="296" y="281"/>
                </a:cubicBezTo>
                <a:cubicBezTo>
                  <a:pt x="298" y="281"/>
                  <a:pt x="300" y="280"/>
                  <a:pt x="298" y="278"/>
                </a:cubicBezTo>
                <a:cubicBezTo>
                  <a:pt x="296" y="276"/>
                  <a:pt x="301" y="277"/>
                  <a:pt x="303" y="277"/>
                </a:cubicBezTo>
                <a:cubicBezTo>
                  <a:pt x="306" y="277"/>
                  <a:pt x="307" y="278"/>
                  <a:pt x="308" y="279"/>
                </a:cubicBezTo>
                <a:cubicBezTo>
                  <a:pt x="309" y="281"/>
                  <a:pt x="311" y="281"/>
                  <a:pt x="313" y="281"/>
                </a:cubicBezTo>
                <a:cubicBezTo>
                  <a:pt x="314" y="281"/>
                  <a:pt x="317" y="283"/>
                  <a:pt x="317" y="284"/>
                </a:cubicBezTo>
                <a:cubicBezTo>
                  <a:pt x="317" y="285"/>
                  <a:pt x="319" y="286"/>
                  <a:pt x="322" y="286"/>
                </a:cubicBezTo>
                <a:cubicBezTo>
                  <a:pt x="324" y="286"/>
                  <a:pt x="326" y="286"/>
                  <a:pt x="327" y="285"/>
                </a:cubicBezTo>
                <a:cubicBezTo>
                  <a:pt x="328" y="284"/>
                  <a:pt x="326" y="284"/>
                  <a:pt x="324" y="283"/>
                </a:cubicBezTo>
                <a:cubicBezTo>
                  <a:pt x="323" y="282"/>
                  <a:pt x="320" y="281"/>
                  <a:pt x="318" y="280"/>
                </a:cubicBezTo>
                <a:cubicBezTo>
                  <a:pt x="316" y="280"/>
                  <a:pt x="311" y="278"/>
                  <a:pt x="310" y="277"/>
                </a:cubicBezTo>
                <a:cubicBezTo>
                  <a:pt x="310" y="276"/>
                  <a:pt x="309" y="275"/>
                  <a:pt x="307" y="275"/>
                </a:cubicBezTo>
                <a:cubicBezTo>
                  <a:pt x="306" y="275"/>
                  <a:pt x="300" y="275"/>
                  <a:pt x="298" y="275"/>
                </a:cubicBezTo>
                <a:cubicBezTo>
                  <a:pt x="296" y="275"/>
                  <a:pt x="294" y="277"/>
                  <a:pt x="292" y="277"/>
                </a:cubicBezTo>
                <a:cubicBezTo>
                  <a:pt x="291" y="277"/>
                  <a:pt x="290" y="279"/>
                  <a:pt x="292" y="279"/>
                </a:cubicBezTo>
                <a:close/>
                <a:moveTo>
                  <a:pt x="329" y="294"/>
                </a:moveTo>
                <a:cubicBezTo>
                  <a:pt x="330" y="294"/>
                  <a:pt x="332" y="294"/>
                  <a:pt x="335" y="294"/>
                </a:cubicBezTo>
                <a:cubicBezTo>
                  <a:pt x="338" y="295"/>
                  <a:pt x="339" y="296"/>
                  <a:pt x="341" y="294"/>
                </a:cubicBezTo>
                <a:cubicBezTo>
                  <a:pt x="342" y="293"/>
                  <a:pt x="343" y="293"/>
                  <a:pt x="346" y="293"/>
                </a:cubicBezTo>
                <a:cubicBezTo>
                  <a:pt x="349" y="293"/>
                  <a:pt x="348" y="290"/>
                  <a:pt x="347" y="290"/>
                </a:cubicBezTo>
                <a:cubicBezTo>
                  <a:pt x="346" y="289"/>
                  <a:pt x="341" y="288"/>
                  <a:pt x="338" y="287"/>
                </a:cubicBezTo>
                <a:cubicBezTo>
                  <a:pt x="336" y="287"/>
                  <a:pt x="332" y="287"/>
                  <a:pt x="331" y="288"/>
                </a:cubicBezTo>
                <a:cubicBezTo>
                  <a:pt x="330" y="289"/>
                  <a:pt x="330" y="292"/>
                  <a:pt x="329" y="292"/>
                </a:cubicBezTo>
                <a:cubicBezTo>
                  <a:pt x="328" y="292"/>
                  <a:pt x="327" y="295"/>
                  <a:pt x="329" y="294"/>
                </a:cubicBezTo>
                <a:close/>
                <a:moveTo>
                  <a:pt x="317" y="290"/>
                </a:moveTo>
                <a:cubicBezTo>
                  <a:pt x="316" y="290"/>
                  <a:pt x="312" y="290"/>
                  <a:pt x="314" y="292"/>
                </a:cubicBezTo>
                <a:cubicBezTo>
                  <a:pt x="316" y="293"/>
                  <a:pt x="318" y="294"/>
                  <a:pt x="318" y="294"/>
                </a:cubicBezTo>
                <a:cubicBezTo>
                  <a:pt x="319" y="295"/>
                  <a:pt x="320" y="294"/>
                  <a:pt x="321" y="294"/>
                </a:cubicBezTo>
                <a:cubicBezTo>
                  <a:pt x="323" y="294"/>
                  <a:pt x="321" y="293"/>
                  <a:pt x="320" y="292"/>
                </a:cubicBezTo>
                <a:cubicBezTo>
                  <a:pt x="319" y="291"/>
                  <a:pt x="319" y="291"/>
                  <a:pt x="317" y="290"/>
                </a:cubicBezTo>
                <a:close/>
                <a:moveTo>
                  <a:pt x="329" y="282"/>
                </a:moveTo>
                <a:cubicBezTo>
                  <a:pt x="328" y="282"/>
                  <a:pt x="329" y="283"/>
                  <a:pt x="330" y="283"/>
                </a:cubicBezTo>
                <a:cubicBezTo>
                  <a:pt x="331" y="283"/>
                  <a:pt x="333" y="283"/>
                  <a:pt x="332" y="281"/>
                </a:cubicBezTo>
                <a:cubicBezTo>
                  <a:pt x="332" y="280"/>
                  <a:pt x="329" y="280"/>
                  <a:pt x="329" y="282"/>
                </a:cubicBezTo>
                <a:close/>
                <a:moveTo>
                  <a:pt x="354" y="289"/>
                </a:moveTo>
                <a:cubicBezTo>
                  <a:pt x="352" y="289"/>
                  <a:pt x="350" y="290"/>
                  <a:pt x="351" y="291"/>
                </a:cubicBezTo>
                <a:cubicBezTo>
                  <a:pt x="351" y="293"/>
                  <a:pt x="351" y="294"/>
                  <a:pt x="354" y="293"/>
                </a:cubicBezTo>
                <a:cubicBezTo>
                  <a:pt x="356" y="293"/>
                  <a:pt x="357" y="291"/>
                  <a:pt x="359" y="291"/>
                </a:cubicBezTo>
                <a:cubicBezTo>
                  <a:pt x="360" y="290"/>
                  <a:pt x="363" y="289"/>
                  <a:pt x="360" y="289"/>
                </a:cubicBezTo>
                <a:cubicBezTo>
                  <a:pt x="358" y="289"/>
                  <a:pt x="355" y="289"/>
                  <a:pt x="354" y="289"/>
                </a:cubicBezTo>
                <a:close/>
                <a:moveTo>
                  <a:pt x="370" y="320"/>
                </a:moveTo>
                <a:cubicBezTo>
                  <a:pt x="371" y="321"/>
                  <a:pt x="371" y="322"/>
                  <a:pt x="373" y="321"/>
                </a:cubicBezTo>
                <a:cubicBezTo>
                  <a:pt x="375" y="321"/>
                  <a:pt x="376" y="319"/>
                  <a:pt x="376" y="319"/>
                </a:cubicBezTo>
                <a:cubicBezTo>
                  <a:pt x="376" y="318"/>
                  <a:pt x="375" y="317"/>
                  <a:pt x="373" y="317"/>
                </a:cubicBezTo>
                <a:cubicBezTo>
                  <a:pt x="371" y="318"/>
                  <a:pt x="370" y="319"/>
                  <a:pt x="370" y="320"/>
                </a:cubicBezTo>
                <a:close/>
                <a:moveTo>
                  <a:pt x="381" y="314"/>
                </a:moveTo>
                <a:cubicBezTo>
                  <a:pt x="381" y="313"/>
                  <a:pt x="380" y="313"/>
                  <a:pt x="383" y="313"/>
                </a:cubicBezTo>
                <a:cubicBezTo>
                  <a:pt x="385" y="312"/>
                  <a:pt x="385" y="311"/>
                  <a:pt x="384" y="310"/>
                </a:cubicBezTo>
                <a:cubicBezTo>
                  <a:pt x="383" y="309"/>
                  <a:pt x="381" y="310"/>
                  <a:pt x="381" y="310"/>
                </a:cubicBezTo>
                <a:cubicBezTo>
                  <a:pt x="381" y="310"/>
                  <a:pt x="380" y="312"/>
                  <a:pt x="379" y="313"/>
                </a:cubicBezTo>
                <a:cubicBezTo>
                  <a:pt x="377" y="313"/>
                  <a:pt x="378" y="314"/>
                  <a:pt x="379" y="315"/>
                </a:cubicBezTo>
                <a:cubicBezTo>
                  <a:pt x="380" y="315"/>
                  <a:pt x="381" y="315"/>
                  <a:pt x="381" y="314"/>
                </a:cubicBezTo>
                <a:close/>
                <a:moveTo>
                  <a:pt x="384" y="309"/>
                </a:moveTo>
                <a:cubicBezTo>
                  <a:pt x="385" y="310"/>
                  <a:pt x="386" y="309"/>
                  <a:pt x="387" y="308"/>
                </a:cubicBezTo>
                <a:cubicBezTo>
                  <a:pt x="387" y="307"/>
                  <a:pt x="385" y="306"/>
                  <a:pt x="384" y="306"/>
                </a:cubicBezTo>
                <a:cubicBezTo>
                  <a:pt x="383" y="306"/>
                  <a:pt x="382" y="307"/>
                  <a:pt x="382" y="307"/>
                </a:cubicBezTo>
                <a:cubicBezTo>
                  <a:pt x="383" y="308"/>
                  <a:pt x="383" y="309"/>
                  <a:pt x="384" y="309"/>
                </a:cubicBezTo>
                <a:close/>
                <a:moveTo>
                  <a:pt x="385" y="301"/>
                </a:moveTo>
                <a:cubicBezTo>
                  <a:pt x="387" y="300"/>
                  <a:pt x="386" y="299"/>
                  <a:pt x="384" y="298"/>
                </a:cubicBezTo>
                <a:cubicBezTo>
                  <a:pt x="382" y="297"/>
                  <a:pt x="383" y="299"/>
                  <a:pt x="381" y="299"/>
                </a:cubicBezTo>
                <a:cubicBezTo>
                  <a:pt x="380" y="300"/>
                  <a:pt x="381" y="301"/>
                  <a:pt x="382" y="301"/>
                </a:cubicBezTo>
                <a:cubicBezTo>
                  <a:pt x="383" y="301"/>
                  <a:pt x="384" y="301"/>
                  <a:pt x="385" y="301"/>
                </a:cubicBezTo>
                <a:close/>
                <a:moveTo>
                  <a:pt x="380" y="297"/>
                </a:moveTo>
                <a:cubicBezTo>
                  <a:pt x="381" y="296"/>
                  <a:pt x="380" y="296"/>
                  <a:pt x="379" y="296"/>
                </a:cubicBezTo>
                <a:cubicBezTo>
                  <a:pt x="378" y="296"/>
                  <a:pt x="376" y="296"/>
                  <a:pt x="376" y="296"/>
                </a:cubicBezTo>
                <a:cubicBezTo>
                  <a:pt x="376" y="297"/>
                  <a:pt x="377" y="298"/>
                  <a:pt x="378" y="298"/>
                </a:cubicBezTo>
                <a:cubicBezTo>
                  <a:pt x="378" y="298"/>
                  <a:pt x="379" y="298"/>
                  <a:pt x="380" y="297"/>
                </a:cubicBezTo>
                <a:close/>
                <a:moveTo>
                  <a:pt x="386" y="302"/>
                </a:moveTo>
                <a:cubicBezTo>
                  <a:pt x="386" y="301"/>
                  <a:pt x="386" y="302"/>
                  <a:pt x="385" y="302"/>
                </a:cubicBezTo>
                <a:cubicBezTo>
                  <a:pt x="383" y="303"/>
                  <a:pt x="384" y="304"/>
                  <a:pt x="385" y="304"/>
                </a:cubicBezTo>
                <a:cubicBezTo>
                  <a:pt x="386" y="303"/>
                  <a:pt x="386" y="303"/>
                  <a:pt x="386" y="302"/>
                </a:cubicBezTo>
                <a:close/>
                <a:moveTo>
                  <a:pt x="375" y="293"/>
                </a:moveTo>
                <a:cubicBezTo>
                  <a:pt x="376" y="292"/>
                  <a:pt x="375" y="291"/>
                  <a:pt x="373" y="291"/>
                </a:cubicBezTo>
                <a:cubicBezTo>
                  <a:pt x="371" y="290"/>
                  <a:pt x="372" y="291"/>
                  <a:pt x="371" y="292"/>
                </a:cubicBezTo>
                <a:cubicBezTo>
                  <a:pt x="370" y="292"/>
                  <a:pt x="372" y="293"/>
                  <a:pt x="372" y="293"/>
                </a:cubicBezTo>
                <a:cubicBezTo>
                  <a:pt x="374" y="293"/>
                  <a:pt x="374" y="294"/>
                  <a:pt x="375" y="293"/>
                </a:cubicBezTo>
                <a:close/>
                <a:moveTo>
                  <a:pt x="315" y="271"/>
                </a:moveTo>
                <a:cubicBezTo>
                  <a:pt x="317" y="272"/>
                  <a:pt x="317" y="272"/>
                  <a:pt x="318" y="271"/>
                </a:cubicBezTo>
                <a:cubicBezTo>
                  <a:pt x="320" y="270"/>
                  <a:pt x="317" y="270"/>
                  <a:pt x="316" y="270"/>
                </a:cubicBezTo>
                <a:cubicBezTo>
                  <a:pt x="316" y="269"/>
                  <a:pt x="316" y="268"/>
                  <a:pt x="316" y="266"/>
                </a:cubicBezTo>
                <a:cubicBezTo>
                  <a:pt x="316" y="265"/>
                  <a:pt x="315" y="266"/>
                  <a:pt x="314" y="267"/>
                </a:cubicBezTo>
                <a:cubicBezTo>
                  <a:pt x="312" y="267"/>
                  <a:pt x="312" y="269"/>
                  <a:pt x="313" y="270"/>
                </a:cubicBezTo>
                <a:cubicBezTo>
                  <a:pt x="314" y="270"/>
                  <a:pt x="314" y="271"/>
                  <a:pt x="315" y="271"/>
                </a:cubicBezTo>
                <a:close/>
                <a:moveTo>
                  <a:pt x="319" y="266"/>
                </a:moveTo>
                <a:cubicBezTo>
                  <a:pt x="321" y="267"/>
                  <a:pt x="322" y="267"/>
                  <a:pt x="321" y="266"/>
                </a:cubicBezTo>
                <a:cubicBezTo>
                  <a:pt x="321" y="266"/>
                  <a:pt x="321" y="265"/>
                  <a:pt x="321" y="264"/>
                </a:cubicBezTo>
                <a:cubicBezTo>
                  <a:pt x="322" y="262"/>
                  <a:pt x="320" y="261"/>
                  <a:pt x="318" y="260"/>
                </a:cubicBezTo>
                <a:cubicBezTo>
                  <a:pt x="317" y="260"/>
                  <a:pt x="316" y="260"/>
                  <a:pt x="317" y="262"/>
                </a:cubicBezTo>
                <a:cubicBezTo>
                  <a:pt x="318" y="263"/>
                  <a:pt x="317" y="263"/>
                  <a:pt x="317" y="264"/>
                </a:cubicBezTo>
                <a:cubicBezTo>
                  <a:pt x="316" y="265"/>
                  <a:pt x="318" y="266"/>
                  <a:pt x="319" y="266"/>
                </a:cubicBezTo>
                <a:close/>
                <a:moveTo>
                  <a:pt x="323" y="271"/>
                </a:moveTo>
                <a:cubicBezTo>
                  <a:pt x="323" y="271"/>
                  <a:pt x="325" y="270"/>
                  <a:pt x="324" y="269"/>
                </a:cubicBezTo>
                <a:cubicBezTo>
                  <a:pt x="323" y="268"/>
                  <a:pt x="323" y="269"/>
                  <a:pt x="322" y="269"/>
                </a:cubicBezTo>
                <a:cubicBezTo>
                  <a:pt x="321" y="270"/>
                  <a:pt x="321" y="271"/>
                  <a:pt x="323" y="271"/>
                </a:cubicBezTo>
                <a:cubicBezTo>
                  <a:pt x="323" y="271"/>
                  <a:pt x="323" y="271"/>
                  <a:pt x="323" y="271"/>
                </a:cubicBezTo>
                <a:close/>
                <a:moveTo>
                  <a:pt x="330" y="275"/>
                </a:moveTo>
                <a:cubicBezTo>
                  <a:pt x="330" y="275"/>
                  <a:pt x="329" y="274"/>
                  <a:pt x="328" y="273"/>
                </a:cubicBezTo>
                <a:cubicBezTo>
                  <a:pt x="328" y="273"/>
                  <a:pt x="328" y="272"/>
                  <a:pt x="327" y="272"/>
                </a:cubicBezTo>
                <a:cubicBezTo>
                  <a:pt x="325" y="272"/>
                  <a:pt x="325" y="272"/>
                  <a:pt x="325" y="274"/>
                </a:cubicBezTo>
                <a:cubicBezTo>
                  <a:pt x="325" y="275"/>
                  <a:pt x="326" y="273"/>
                  <a:pt x="327" y="274"/>
                </a:cubicBezTo>
                <a:cubicBezTo>
                  <a:pt x="327" y="275"/>
                  <a:pt x="329" y="275"/>
                  <a:pt x="330" y="275"/>
                </a:cubicBezTo>
                <a:close/>
                <a:moveTo>
                  <a:pt x="313" y="263"/>
                </a:moveTo>
                <a:cubicBezTo>
                  <a:pt x="314" y="263"/>
                  <a:pt x="314" y="262"/>
                  <a:pt x="314" y="261"/>
                </a:cubicBezTo>
                <a:cubicBezTo>
                  <a:pt x="314" y="261"/>
                  <a:pt x="313" y="260"/>
                  <a:pt x="312" y="261"/>
                </a:cubicBezTo>
                <a:cubicBezTo>
                  <a:pt x="311" y="261"/>
                  <a:pt x="310" y="262"/>
                  <a:pt x="311" y="263"/>
                </a:cubicBezTo>
                <a:cubicBezTo>
                  <a:pt x="312" y="264"/>
                  <a:pt x="312" y="263"/>
                  <a:pt x="313" y="263"/>
                </a:cubicBezTo>
                <a:close/>
                <a:moveTo>
                  <a:pt x="369" y="177"/>
                </a:moveTo>
                <a:cubicBezTo>
                  <a:pt x="370" y="176"/>
                  <a:pt x="370" y="176"/>
                  <a:pt x="369" y="175"/>
                </a:cubicBezTo>
                <a:cubicBezTo>
                  <a:pt x="367" y="173"/>
                  <a:pt x="365" y="172"/>
                  <a:pt x="363" y="172"/>
                </a:cubicBezTo>
                <a:cubicBezTo>
                  <a:pt x="362" y="172"/>
                  <a:pt x="361" y="173"/>
                  <a:pt x="362" y="174"/>
                </a:cubicBezTo>
                <a:cubicBezTo>
                  <a:pt x="363" y="175"/>
                  <a:pt x="366" y="176"/>
                  <a:pt x="367" y="177"/>
                </a:cubicBezTo>
                <a:cubicBezTo>
                  <a:pt x="367" y="177"/>
                  <a:pt x="368" y="178"/>
                  <a:pt x="369" y="177"/>
                </a:cubicBezTo>
                <a:close/>
                <a:moveTo>
                  <a:pt x="374" y="189"/>
                </a:moveTo>
                <a:cubicBezTo>
                  <a:pt x="374" y="191"/>
                  <a:pt x="376" y="190"/>
                  <a:pt x="377" y="188"/>
                </a:cubicBezTo>
                <a:cubicBezTo>
                  <a:pt x="377" y="187"/>
                  <a:pt x="376" y="187"/>
                  <a:pt x="376" y="185"/>
                </a:cubicBezTo>
                <a:cubicBezTo>
                  <a:pt x="375" y="183"/>
                  <a:pt x="375" y="183"/>
                  <a:pt x="373" y="184"/>
                </a:cubicBezTo>
                <a:cubicBezTo>
                  <a:pt x="371" y="185"/>
                  <a:pt x="372" y="186"/>
                  <a:pt x="373" y="187"/>
                </a:cubicBezTo>
                <a:cubicBezTo>
                  <a:pt x="374" y="187"/>
                  <a:pt x="374" y="187"/>
                  <a:pt x="374" y="189"/>
                </a:cubicBezTo>
                <a:close/>
                <a:moveTo>
                  <a:pt x="363" y="121"/>
                </a:moveTo>
                <a:cubicBezTo>
                  <a:pt x="363" y="119"/>
                  <a:pt x="362" y="120"/>
                  <a:pt x="360" y="121"/>
                </a:cubicBezTo>
                <a:cubicBezTo>
                  <a:pt x="358" y="123"/>
                  <a:pt x="360" y="124"/>
                  <a:pt x="361" y="124"/>
                </a:cubicBezTo>
                <a:cubicBezTo>
                  <a:pt x="363" y="124"/>
                  <a:pt x="363" y="123"/>
                  <a:pt x="363" y="121"/>
                </a:cubicBezTo>
                <a:close/>
                <a:moveTo>
                  <a:pt x="301" y="119"/>
                </a:moveTo>
                <a:cubicBezTo>
                  <a:pt x="302" y="118"/>
                  <a:pt x="302" y="117"/>
                  <a:pt x="303" y="117"/>
                </a:cubicBezTo>
                <a:cubicBezTo>
                  <a:pt x="304" y="116"/>
                  <a:pt x="304" y="114"/>
                  <a:pt x="302" y="114"/>
                </a:cubicBezTo>
                <a:cubicBezTo>
                  <a:pt x="300" y="115"/>
                  <a:pt x="297" y="115"/>
                  <a:pt x="296" y="116"/>
                </a:cubicBezTo>
                <a:cubicBezTo>
                  <a:pt x="295" y="117"/>
                  <a:pt x="295" y="119"/>
                  <a:pt x="297" y="120"/>
                </a:cubicBezTo>
                <a:cubicBezTo>
                  <a:pt x="300" y="121"/>
                  <a:pt x="300" y="120"/>
                  <a:pt x="301" y="119"/>
                </a:cubicBezTo>
                <a:close/>
                <a:moveTo>
                  <a:pt x="325" y="91"/>
                </a:moveTo>
                <a:cubicBezTo>
                  <a:pt x="327" y="89"/>
                  <a:pt x="324" y="89"/>
                  <a:pt x="322" y="87"/>
                </a:cubicBezTo>
                <a:cubicBezTo>
                  <a:pt x="320" y="85"/>
                  <a:pt x="318" y="88"/>
                  <a:pt x="317" y="90"/>
                </a:cubicBezTo>
                <a:cubicBezTo>
                  <a:pt x="316" y="92"/>
                  <a:pt x="318" y="93"/>
                  <a:pt x="319" y="93"/>
                </a:cubicBezTo>
                <a:cubicBezTo>
                  <a:pt x="320" y="93"/>
                  <a:pt x="322" y="93"/>
                  <a:pt x="325" y="91"/>
                </a:cubicBezTo>
                <a:close/>
                <a:moveTo>
                  <a:pt x="184" y="46"/>
                </a:moveTo>
                <a:cubicBezTo>
                  <a:pt x="185" y="44"/>
                  <a:pt x="189" y="44"/>
                  <a:pt x="187" y="41"/>
                </a:cubicBezTo>
                <a:cubicBezTo>
                  <a:pt x="186" y="39"/>
                  <a:pt x="186" y="35"/>
                  <a:pt x="183" y="36"/>
                </a:cubicBezTo>
                <a:cubicBezTo>
                  <a:pt x="179" y="38"/>
                  <a:pt x="177" y="37"/>
                  <a:pt x="174" y="39"/>
                </a:cubicBezTo>
                <a:cubicBezTo>
                  <a:pt x="172" y="42"/>
                  <a:pt x="169" y="45"/>
                  <a:pt x="167" y="45"/>
                </a:cubicBezTo>
                <a:cubicBezTo>
                  <a:pt x="165" y="45"/>
                  <a:pt x="161" y="44"/>
                  <a:pt x="162" y="47"/>
                </a:cubicBezTo>
                <a:cubicBezTo>
                  <a:pt x="163" y="50"/>
                  <a:pt x="165" y="51"/>
                  <a:pt x="168" y="50"/>
                </a:cubicBezTo>
                <a:cubicBezTo>
                  <a:pt x="171" y="48"/>
                  <a:pt x="171" y="48"/>
                  <a:pt x="174" y="48"/>
                </a:cubicBezTo>
                <a:cubicBezTo>
                  <a:pt x="176" y="49"/>
                  <a:pt x="183" y="44"/>
                  <a:pt x="181" y="47"/>
                </a:cubicBezTo>
                <a:cubicBezTo>
                  <a:pt x="179" y="50"/>
                  <a:pt x="180" y="52"/>
                  <a:pt x="182" y="49"/>
                </a:cubicBezTo>
                <a:cubicBezTo>
                  <a:pt x="185" y="47"/>
                  <a:pt x="183" y="47"/>
                  <a:pt x="184" y="46"/>
                </a:cubicBezTo>
                <a:close/>
                <a:moveTo>
                  <a:pt x="186" y="54"/>
                </a:moveTo>
                <a:cubicBezTo>
                  <a:pt x="190" y="54"/>
                  <a:pt x="191" y="54"/>
                  <a:pt x="194" y="53"/>
                </a:cubicBezTo>
                <a:cubicBezTo>
                  <a:pt x="196" y="52"/>
                  <a:pt x="196" y="54"/>
                  <a:pt x="195" y="55"/>
                </a:cubicBezTo>
                <a:cubicBezTo>
                  <a:pt x="194" y="56"/>
                  <a:pt x="197" y="57"/>
                  <a:pt x="199" y="57"/>
                </a:cubicBezTo>
                <a:cubicBezTo>
                  <a:pt x="202" y="58"/>
                  <a:pt x="206" y="56"/>
                  <a:pt x="209" y="55"/>
                </a:cubicBezTo>
                <a:cubicBezTo>
                  <a:pt x="212" y="54"/>
                  <a:pt x="215" y="55"/>
                  <a:pt x="218" y="55"/>
                </a:cubicBezTo>
                <a:cubicBezTo>
                  <a:pt x="221" y="55"/>
                  <a:pt x="220" y="51"/>
                  <a:pt x="221" y="49"/>
                </a:cubicBezTo>
                <a:cubicBezTo>
                  <a:pt x="221" y="46"/>
                  <a:pt x="218" y="47"/>
                  <a:pt x="215" y="47"/>
                </a:cubicBezTo>
                <a:cubicBezTo>
                  <a:pt x="212" y="46"/>
                  <a:pt x="213" y="45"/>
                  <a:pt x="212" y="42"/>
                </a:cubicBezTo>
                <a:cubicBezTo>
                  <a:pt x="211" y="39"/>
                  <a:pt x="208" y="44"/>
                  <a:pt x="208" y="45"/>
                </a:cubicBezTo>
                <a:cubicBezTo>
                  <a:pt x="207" y="47"/>
                  <a:pt x="210" y="48"/>
                  <a:pt x="211" y="49"/>
                </a:cubicBezTo>
                <a:cubicBezTo>
                  <a:pt x="211" y="51"/>
                  <a:pt x="205" y="51"/>
                  <a:pt x="204" y="50"/>
                </a:cubicBezTo>
                <a:cubicBezTo>
                  <a:pt x="203" y="50"/>
                  <a:pt x="201" y="49"/>
                  <a:pt x="199" y="48"/>
                </a:cubicBezTo>
                <a:cubicBezTo>
                  <a:pt x="197" y="47"/>
                  <a:pt x="195" y="44"/>
                  <a:pt x="193" y="44"/>
                </a:cubicBezTo>
                <a:cubicBezTo>
                  <a:pt x="190" y="45"/>
                  <a:pt x="189" y="46"/>
                  <a:pt x="188" y="47"/>
                </a:cubicBezTo>
                <a:cubicBezTo>
                  <a:pt x="188" y="49"/>
                  <a:pt x="187" y="50"/>
                  <a:pt x="185" y="50"/>
                </a:cubicBezTo>
                <a:cubicBezTo>
                  <a:pt x="183" y="51"/>
                  <a:pt x="182" y="54"/>
                  <a:pt x="186" y="54"/>
                </a:cubicBezTo>
                <a:close/>
                <a:moveTo>
                  <a:pt x="256" y="54"/>
                </a:moveTo>
                <a:cubicBezTo>
                  <a:pt x="259" y="54"/>
                  <a:pt x="261" y="55"/>
                  <a:pt x="262" y="55"/>
                </a:cubicBezTo>
                <a:cubicBezTo>
                  <a:pt x="264" y="55"/>
                  <a:pt x="265" y="53"/>
                  <a:pt x="263" y="51"/>
                </a:cubicBezTo>
                <a:cubicBezTo>
                  <a:pt x="260" y="50"/>
                  <a:pt x="258" y="47"/>
                  <a:pt x="257" y="48"/>
                </a:cubicBezTo>
                <a:cubicBezTo>
                  <a:pt x="256" y="50"/>
                  <a:pt x="254" y="51"/>
                  <a:pt x="253" y="52"/>
                </a:cubicBezTo>
                <a:cubicBezTo>
                  <a:pt x="252" y="52"/>
                  <a:pt x="254" y="54"/>
                  <a:pt x="256" y="54"/>
                </a:cubicBezTo>
                <a:close/>
                <a:moveTo>
                  <a:pt x="248" y="51"/>
                </a:moveTo>
                <a:cubicBezTo>
                  <a:pt x="248" y="49"/>
                  <a:pt x="249" y="47"/>
                  <a:pt x="249" y="46"/>
                </a:cubicBezTo>
                <a:cubicBezTo>
                  <a:pt x="250" y="45"/>
                  <a:pt x="250" y="42"/>
                  <a:pt x="246" y="43"/>
                </a:cubicBezTo>
                <a:cubicBezTo>
                  <a:pt x="242" y="43"/>
                  <a:pt x="242" y="41"/>
                  <a:pt x="240" y="42"/>
                </a:cubicBezTo>
                <a:cubicBezTo>
                  <a:pt x="237" y="44"/>
                  <a:pt x="238" y="46"/>
                  <a:pt x="234" y="47"/>
                </a:cubicBezTo>
                <a:cubicBezTo>
                  <a:pt x="231" y="48"/>
                  <a:pt x="231" y="48"/>
                  <a:pt x="230" y="46"/>
                </a:cubicBezTo>
                <a:cubicBezTo>
                  <a:pt x="230" y="45"/>
                  <a:pt x="229" y="43"/>
                  <a:pt x="227" y="42"/>
                </a:cubicBezTo>
                <a:cubicBezTo>
                  <a:pt x="225" y="41"/>
                  <a:pt x="223" y="42"/>
                  <a:pt x="224" y="44"/>
                </a:cubicBezTo>
                <a:cubicBezTo>
                  <a:pt x="225" y="47"/>
                  <a:pt x="228" y="48"/>
                  <a:pt x="229" y="50"/>
                </a:cubicBezTo>
                <a:cubicBezTo>
                  <a:pt x="229" y="51"/>
                  <a:pt x="231" y="52"/>
                  <a:pt x="235" y="52"/>
                </a:cubicBezTo>
                <a:cubicBezTo>
                  <a:pt x="238" y="51"/>
                  <a:pt x="240" y="51"/>
                  <a:pt x="241" y="52"/>
                </a:cubicBezTo>
                <a:cubicBezTo>
                  <a:pt x="242" y="53"/>
                  <a:pt x="244" y="53"/>
                  <a:pt x="246" y="53"/>
                </a:cubicBezTo>
                <a:cubicBezTo>
                  <a:pt x="248" y="53"/>
                  <a:pt x="248" y="52"/>
                  <a:pt x="248" y="51"/>
                </a:cubicBezTo>
                <a:close/>
                <a:moveTo>
                  <a:pt x="209" y="37"/>
                </a:moveTo>
                <a:cubicBezTo>
                  <a:pt x="208" y="36"/>
                  <a:pt x="208" y="35"/>
                  <a:pt x="210" y="34"/>
                </a:cubicBezTo>
                <a:cubicBezTo>
                  <a:pt x="212" y="34"/>
                  <a:pt x="215" y="33"/>
                  <a:pt x="212" y="31"/>
                </a:cubicBezTo>
                <a:cubicBezTo>
                  <a:pt x="209" y="29"/>
                  <a:pt x="206" y="27"/>
                  <a:pt x="204" y="28"/>
                </a:cubicBezTo>
                <a:cubicBezTo>
                  <a:pt x="202" y="29"/>
                  <a:pt x="202" y="30"/>
                  <a:pt x="199" y="31"/>
                </a:cubicBezTo>
                <a:cubicBezTo>
                  <a:pt x="197" y="31"/>
                  <a:pt x="193" y="29"/>
                  <a:pt x="193" y="31"/>
                </a:cubicBezTo>
                <a:cubicBezTo>
                  <a:pt x="193" y="33"/>
                  <a:pt x="193" y="36"/>
                  <a:pt x="196" y="37"/>
                </a:cubicBezTo>
                <a:cubicBezTo>
                  <a:pt x="198" y="38"/>
                  <a:pt x="202" y="37"/>
                  <a:pt x="202" y="38"/>
                </a:cubicBezTo>
                <a:cubicBezTo>
                  <a:pt x="202" y="39"/>
                  <a:pt x="204" y="39"/>
                  <a:pt x="207" y="39"/>
                </a:cubicBezTo>
                <a:cubicBezTo>
                  <a:pt x="209" y="39"/>
                  <a:pt x="209" y="39"/>
                  <a:pt x="209" y="37"/>
                </a:cubicBezTo>
                <a:close/>
                <a:moveTo>
                  <a:pt x="230" y="34"/>
                </a:moveTo>
                <a:cubicBezTo>
                  <a:pt x="232" y="34"/>
                  <a:pt x="233" y="33"/>
                  <a:pt x="236" y="35"/>
                </a:cubicBezTo>
                <a:cubicBezTo>
                  <a:pt x="238" y="37"/>
                  <a:pt x="239" y="37"/>
                  <a:pt x="241" y="38"/>
                </a:cubicBezTo>
                <a:cubicBezTo>
                  <a:pt x="243" y="38"/>
                  <a:pt x="244" y="38"/>
                  <a:pt x="244" y="36"/>
                </a:cubicBezTo>
                <a:cubicBezTo>
                  <a:pt x="243" y="33"/>
                  <a:pt x="246" y="32"/>
                  <a:pt x="241" y="31"/>
                </a:cubicBezTo>
                <a:cubicBezTo>
                  <a:pt x="237" y="29"/>
                  <a:pt x="233" y="30"/>
                  <a:pt x="232" y="28"/>
                </a:cubicBezTo>
                <a:cubicBezTo>
                  <a:pt x="230" y="26"/>
                  <a:pt x="230" y="25"/>
                  <a:pt x="227" y="25"/>
                </a:cubicBezTo>
                <a:cubicBezTo>
                  <a:pt x="223" y="25"/>
                  <a:pt x="223" y="27"/>
                  <a:pt x="225" y="29"/>
                </a:cubicBezTo>
                <a:cubicBezTo>
                  <a:pt x="226" y="30"/>
                  <a:pt x="227" y="31"/>
                  <a:pt x="226" y="32"/>
                </a:cubicBezTo>
                <a:cubicBezTo>
                  <a:pt x="226" y="33"/>
                  <a:pt x="226" y="34"/>
                  <a:pt x="228" y="35"/>
                </a:cubicBezTo>
                <a:cubicBezTo>
                  <a:pt x="229" y="35"/>
                  <a:pt x="229" y="34"/>
                  <a:pt x="230" y="34"/>
                </a:cubicBezTo>
                <a:close/>
                <a:moveTo>
                  <a:pt x="271" y="43"/>
                </a:moveTo>
                <a:cubicBezTo>
                  <a:pt x="269" y="43"/>
                  <a:pt x="267" y="44"/>
                  <a:pt x="267" y="43"/>
                </a:cubicBezTo>
                <a:cubicBezTo>
                  <a:pt x="267" y="42"/>
                  <a:pt x="266" y="42"/>
                  <a:pt x="264" y="42"/>
                </a:cubicBezTo>
                <a:cubicBezTo>
                  <a:pt x="261" y="41"/>
                  <a:pt x="260" y="41"/>
                  <a:pt x="263" y="39"/>
                </a:cubicBezTo>
                <a:cubicBezTo>
                  <a:pt x="265" y="37"/>
                  <a:pt x="258" y="38"/>
                  <a:pt x="258" y="36"/>
                </a:cubicBezTo>
                <a:cubicBezTo>
                  <a:pt x="258" y="34"/>
                  <a:pt x="258" y="34"/>
                  <a:pt x="255" y="33"/>
                </a:cubicBezTo>
                <a:cubicBezTo>
                  <a:pt x="252" y="33"/>
                  <a:pt x="251" y="32"/>
                  <a:pt x="247" y="30"/>
                </a:cubicBezTo>
                <a:cubicBezTo>
                  <a:pt x="243" y="29"/>
                  <a:pt x="247" y="34"/>
                  <a:pt x="247" y="36"/>
                </a:cubicBezTo>
                <a:cubicBezTo>
                  <a:pt x="248" y="39"/>
                  <a:pt x="248" y="38"/>
                  <a:pt x="253" y="38"/>
                </a:cubicBezTo>
                <a:cubicBezTo>
                  <a:pt x="257" y="38"/>
                  <a:pt x="255" y="40"/>
                  <a:pt x="255" y="41"/>
                </a:cubicBezTo>
                <a:cubicBezTo>
                  <a:pt x="254" y="42"/>
                  <a:pt x="255" y="44"/>
                  <a:pt x="257" y="45"/>
                </a:cubicBezTo>
                <a:cubicBezTo>
                  <a:pt x="259" y="47"/>
                  <a:pt x="261" y="46"/>
                  <a:pt x="264" y="46"/>
                </a:cubicBezTo>
                <a:cubicBezTo>
                  <a:pt x="267" y="46"/>
                  <a:pt x="268" y="48"/>
                  <a:pt x="269" y="51"/>
                </a:cubicBezTo>
                <a:cubicBezTo>
                  <a:pt x="270" y="54"/>
                  <a:pt x="270" y="54"/>
                  <a:pt x="272" y="55"/>
                </a:cubicBezTo>
                <a:cubicBezTo>
                  <a:pt x="274" y="55"/>
                  <a:pt x="276" y="55"/>
                  <a:pt x="277" y="54"/>
                </a:cubicBezTo>
                <a:cubicBezTo>
                  <a:pt x="278" y="54"/>
                  <a:pt x="281" y="53"/>
                  <a:pt x="280" y="55"/>
                </a:cubicBezTo>
                <a:cubicBezTo>
                  <a:pt x="280" y="56"/>
                  <a:pt x="287" y="56"/>
                  <a:pt x="290" y="56"/>
                </a:cubicBezTo>
                <a:cubicBezTo>
                  <a:pt x="293" y="56"/>
                  <a:pt x="296" y="56"/>
                  <a:pt x="297" y="56"/>
                </a:cubicBezTo>
                <a:cubicBezTo>
                  <a:pt x="297" y="55"/>
                  <a:pt x="302" y="57"/>
                  <a:pt x="305" y="56"/>
                </a:cubicBezTo>
                <a:cubicBezTo>
                  <a:pt x="309" y="55"/>
                  <a:pt x="307" y="54"/>
                  <a:pt x="310" y="52"/>
                </a:cubicBezTo>
                <a:cubicBezTo>
                  <a:pt x="313" y="49"/>
                  <a:pt x="306" y="49"/>
                  <a:pt x="303" y="48"/>
                </a:cubicBezTo>
                <a:cubicBezTo>
                  <a:pt x="300" y="48"/>
                  <a:pt x="296" y="48"/>
                  <a:pt x="293" y="50"/>
                </a:cubicBezTo>
                <a:cubicBezTo>
                  <a:pt x="290" y="52"/>
                  <a:pt x="288" y="51"/>
                  <a:pt x="287" y="50"/>
                </a:cubicBezTo>
                <a:cubicBezTo>
                  <a:pt x="287" y="49"/>
                  <a:pt x="285" y="48"/>
                  <a:pt x="281" y="49"/>
                </a:cubicBezTo>
                <a:cubicBezTo>
                  <a:pt x="278" y="49"/>
                  <a:pt x="277" y="47"/>
                  <a:pt x="276" y="46"/>
                </a:cubicBezTo>
                <a:cubicBezTo>
                  <a:pt x="275" y="43"/>
                  <a:pt x="273" y="42"/>
                  <a:pt x="271" y="43"/>
                </a:cubicBezTo>
                <a:close/>
                <a:moveTo>
                  <a:pt x="271" y="36"/>
                </a:moveTo>
                <a:cubicBezTo>
                  <a:pt x="275" y="36"/>
                  <a:pt x="276" y="35"/>
                  <a:pt x="278" y="34"/>
                </a:cubicBezTo>
                <a:cubicBezTo>
                  <a:pt x="281" y="33"/>
                  <a:pt x="285" y="31"/>
                  <a:pt x="283" y="29"/>
                </a:cubicBezTo>
                <a:cubicBezTo>
                  <a:pt x="282" y="28"/>
                  <a:pt x="278" y="27"/>
                  <a:pt x="279" y="25"/>
                </a:cubicBezTo>
                <a:cubicBezTo>
                  <a:pt x="280" y="23"/>
                  <a:pt x="280" y="22"/>
                  <a:pt x="277" y="22"/>
                </a:cubicBezTo>
                <a:cubicBezTo>
                  <a:pt x="273" y="21"/>
                  <a:pt x="271" y="19"/>
                  <a:pt x="269" y="17"/>
                </a:cubicBezTo>
                <a:cubicBezTo>
                  <a:pt x="267" y="15"/>
                  <a:pt x="266" y="14"/>
                  <a:pt x="264" y="16"/>
                </a:cubicBezTo>
                <a:cubicBezTo>
                  <a:pt x="263" y="18"/>
                  <a:pt x="262" y="20"/>
                  <a:pt x="262" y="21"/>
                </a:cubicBezTo>
                <a:cubicBezTo>
                  <a:pt x="262" y="22"/>
                  <a:pt x="261" y="22"/>
                  <a:pt x="261" y="24"/>
                </a:cubicBezTo>
                <a:cubicBezTo>
                  <a:pt x="260" y="26"/>
                  <a:pt x="258" y="28"/>
                  <a:pt x="261" y="28"/>
                </a:cubicBezTo>
                <a:cubicBezTo>
                  <a:pt x="264" y="28"/>
                  <a:pt x="267" y="29"/>
                  <a:pt x="267" y="29"/>
                </a:cubicBezTo>
                <a:cubicBezTo>
                  <a:pt x="267" y="30"/>
                  <a:pt x="263" y="32"/>
                  <a:pt x="264" y="33"/>
                </a:cubicBezTo>
                <a:cubicBezTo>
                  <a:pt x="266" y="35"/>
                  <a:pt x="267" y="36"/>
                  <a:pt x="271" y="36"/>
                </a:cubicBezTo>
                <a:close/>
                <a:moveTo>
                  <a:pt x="295" y="45"/>
                </a:moveTo>
                <a:cubicBezTo>
                  <a:pt x="295" y="48"/>
                  <a:pt x="302" y="43"/>
                  <a:pt x="304" y="44"/>
                </a:cubicBezTo>
                <a:cubicBezTo>
                  <a:pt x="305" y="45"/>
                  <a:pt x="305" y="47"/>
                  <a:pt x="309" y="46"/>
                </a:cubicBezTo>
                <a:cubicBezTo>
                  <a:pt x="312" y="45"/>
                  <a:pt x="314" y="45"/>
                  <a:pt x="315" y="44"/>
                </a:cubicBezTo>
                <a:cubicBezTo>
                  <a:pt x="316" y="43"/>
                  <a:pt x="315" y="42"/>
                  <a:pt x="313" y="41"/>
                </a:cubicBezTo>
                <a:cubicBezTo>
                  <a:pt x="312" y="40"/>
                  <a:pt x="312" y="38"/>
                  <a:pt x="314" y="39"/>
                </a:cubicBezTo>
                <a:cubicBezTo>
                  <a:pt x="316" y="39"/>
                  <a:pt x="315" y="35"/>
                  <a:pt x="318" y="35"/>
                </a:cubicBezTo>
                <a:cubicBezTo>
                  <a:pt x="321" y="36"/>
                  <a:pt x="325" y="35"/>
                  <a:pt x="325" y="33"/>
                </a:cubicBezTo>
                <a:cubicBezTo>
                  <a:pt x="325" y="31"/>
                  <a:pt x="322" y="29"/>
                  <a:pt x="327" y="28"/>
                </a:cubicBezTo>
                <a:cubicBezTo>
                  <a:pt x="331" y="27"/>
                  <a:pt x="336" y="26"/>
                  <a:pt x="339" y="24"/>
                </a:cubicBezTo>
                <a:cubicBezTo>
                  <a:pt x="341" y="21"/>
                  <a:pt x="342" y="20"/>
                  <a:pt x="347" y="20"/>
                </a:cubicBezTo>
                <a:cubicBezTo>
                  <a:pt x="352" y="20"/>
                  <a:pt x="349" y="16"/>
                  <a:pt x="352" y="14"/>
                </a:cubicBezTo>
                <a:cubicBezTo>
                  <a:pt x="355" y="12"/>
                  <a:pt x="358" y="12"/>
                  <a:pt x="362" y="12"/>
                </a:cubicBezTo>
                <a:cubicBezTo>
                  <a:pt x="365" y="13"/>
                  <a:pt x="369" y="12"/>
                  <a:pt x="369" y="10"/>
                </a:cubicBezTo>
                <a:cubicBezTo>
                  <a:pt x="369" y="8"/>
                  <a:pt x="369" y="6"/>
                  <a:pt x="362" y="6"/>
                </a:cubicBezTo>
                <a:cubicBezTo>
                  <a:pt x="355" y="6"/>
                  <a:pt x="345" y="5"/>
                  <a:pt x="337" y="5"/>
                </a:cubicBezTo>
                <a:cubicBezTo>
                  <a:pt x="330" y="5"/>
                  <a:pt x="319" y="7"/>
                  <a:pt x="312" y="7"/>
                </a:cubicBezTo>
                <a:cubicBezTo>
                  <a:pt x="306" y="8"/>
                  <a:pt x="301" y="8"/>
                  <a:pt x="297" y="10"/>
                </a:cubicBezTo>
                <a:cubicBezTo>
                  <a:pt x="293" y="12"/>
                  <a:pt x="293" y="11"/>
                  <a:pt x="286" y="11"/>
                </a:cubicBezTo>
                <a:cubicBezTo>
                  <a:pt x="279" y="11"/>
                  <a:pt x="272" y="11"/>
                  <a:pt x="272" y="13"/>
                </a:cubicBezTo>
                <a:cubicBezTo>
                  <a:pt x="272" y="16"/>
                  <a:pt x="273" y="17"/>
                  <a:pt x="278" y="18"/>
                </a:cubicBezTo>
                <a:cubicBezTo>
                  <a:pt x="282" y="19"/>
                  <a:pt x="291" y="21"/>
                  <a:pt x="293" y="21"/>
                </a:cubicBezTo>
                <a:cubicBezTo>
                  <a:pt x="295" y="20"/>
                  <a:pt x="296" y="24"/>
                  <a:pt x="291" y="23"/>
                </a:cubicBezTo>
                <a:cubicBezTo>
                  <a:pt x="286" y="23"/>
                  <a:pt x="282" y="25"/>
                  <a:pt x="285" y="27"/>
                </a:cubicBezTo>
                <a:cubicBezTo>
                  <a:pt x="287" y="28"/>
                  <a:pt x="294" y="31"/>
                  <a:pt x="290" y="32"/>
                </a:cubicBezTo>
                <a:cubicBezTo>
                  <a:pt x="286" y="33"/>
                  <a:pt x="283" y="34"/>
                  <a:pt x="282" y="36"/>
                </a:cubicBezTo>
                <a:cubicBezTo>
                  <a:pt x="281" y="38"/>
                  <a:pt x="287" y="41"/>
                  <a:pt x="284" y="42"/>
                </a:cubicBezTo>
                <a:cubicBezTo>
                  <a:pt x="281" y="43"/>
                  <a:pt x="275" y="46"/>
                  <a:pt x="281" y="46"/>
                </a:cubicBezTo>
                <a:cubicBezTo>
                  <a:pt x="287" y="46"/>
                  <a:pt x="291" y="46"/>
                  <a:pt x="291" y="45"/>
                </a:cubicBezTo>
                <a:cubicBezTo>
                  <a:pt x="292" y="43"/>
                  <a:pt x="295" y="44"/>
                  <a:pt x="295" y="45"/>
                </a:cubicBezTo>
                <a:close/>
                <a:moveTo>
                  <a:pt x="6" y="112"/>
                </a:moveTo>
                <a:cubicBezTo>
                  <a:pt x="8" y="114"/>
                  <a:pt x="10" y="114"/>
                  <a:pt x="11" y="113"/>
                </a:cubicBezTo>
                <a:cubicBezTo>
                  <a:pt x="12" y="111"/>
                  <a:pt x="12" y="110"/>
                  <a:pt x="8" y="109"/>
                </a:cubicBezTo>
                <a:cubicBezTo>
                  <a:pt x="3" y="108"/>
                  <a:pt x="0" y="109"/>
                  <a:pt x="1" y="110"/>
                </a:cubicBezTo>
                <a:cubicBezTo>
                  <a:pt x="1" y="111"/>
                  <a:pt x="5" y="112"/>
                  <a:pt x="6" y="112"/>
                </a:cubicBezTo>
                <a:close/>
                <a:moveTo>
                  <a:pt x="15" y="127"/>
                </a:moveTo>
                <a:cubicBezTo>
                  <a:pt x="15" y="128"/>
                  <a:pt x="16" y="130"/>
                  <a:pt x="18" y="130"/>
                </a:cubicBezTo>
                <a:cubicBezTo>
                  <a:pt x="19" y="130"/>
                  <a:pt x="21" y="129"/>
                  <a:pt x="21" y="128"/>
                </a:cubicBezTo>
                <a:cubicBezTo>
                  <a:pt x="22" y="127"/>
                  <a:pt x="17" y="126"/>
                  <a:pt x="15" y="127"/>
                </a:cubicBezTo>
                <a:close/>
                <a:moveTo>
                  <a:pt x="61" y="139"/>
                </a:moveTo>
                <a:cubicBezTo>
                  <a:pt x="59" y="140"/>
                  <a:pt x="56" y="141"/>
                  <a:pt x="58" y="142"/>
                </a:cubicBezTo>
                <a:cubicBezTo>
                  <a:pt x="60" y="144"/>
                  <a:pt x="60" y="144"/>
                  <a:pt x="63" y="142"/>
                </a:cubicBezTo>
                <a:cubicBezTo>
                  <a:pt x="65" y="141"/>
                  <a:pt x="67" y="140"/>
                  <a:pt x="65" y="139"/>
                </a:cubicBezTo>
                <a:cubicBezTo>
                  <a:pt x="64" y="138"/>
                  <a:pt x="63" y="137"/>
                  <a:pt x="61" y="139"/>
                </a:cubicBezTo>
                <a:close/>
                <a:moveTo>
                  <a:pt x="576" y="154"/>
                </a:moveTo>
                <a:cubicBezTo>
                  <a:pt x="573" y="152"/>
                  <a:pt x="573" y="152"/>
                  <a:pt x="571" y="150"/>
                </a:cubicBezTo>
                <a:cubicBezTo>
                  <a:pt x="569" y="147"/>
                  <a:pt x="568" y="149"/>
                  <a:pt x="567" y="145"/>
                </a:cubicBezTo>
                <a:cubicBezTo>
                  <a:pt x="566" y="141"/>
                  <a:pt x="566" y="140"/>
                  <a:pt x="567" y="139"/>
                </a:cubicBezTo>
                <a:cubicBezTo>
                  <a:pt x="568" y="138"/>
                  <a:pt x="569" y="137"/>
                  <a:pt x="567" y="137"/>
                </a:cubicBezTo>
                <a:cubicBezTo>
                  <a:pt x="564" y="137"/>
                  <a:pt x="561" y="137"/>
                  <a:pt x="561" y="137"/>
                </a:cubicBezTo>
                <a:cubicBezTo>
                  <a:pt x="561" y="136"/>
                  <a:pt x="563" y="135"/>
                  <a:pt x="564" y="134"/>
                </a:cubicBezTo>
                <a:cubicBezTo>
                  <a:pt x="564" y="133"/>
                  <a:pt x="565" y="131"/>
                  <a:pt x="562" y="131"/>
                </a:cubicBezTo>
                <a:cubicBezTo>
                  <a:pt x="559" y="131"/>
                  <a:pt x="557" y="133"/>
                  <a:pt x="556" y="135"/>
                </a:cubicBezTo>
                <a:cubicBezTo>
                  <a:pt x="555" y="137"/>
                  <a:pt x="555" y="135"/>
                  <a:pt x="555" y="139"/>
                </a:cubicBezTo>
                <a:cubicBezTo>
                  <a:pt x="554" y="142"/>
                  <a:pt x="554" y="144"/>
                  <a:pt x="556" y="146"/>
                </a:cubicBezTo>
                <a:cubicBezTo>
                  <a:pt x="558" y="147"/>
                  <a:pt x="556" y="150"/>
                  <a:pt x="558" y="150"/>
                </a:cubicBezTo>
                <a:cubicBezTo>
                  <a:pt x="560" y="151"/>
                  <a:pt x="562" y="149"/>
                  <a:pt x="563" y="151"/>
                </a:cubicBezTo>
                <a:cubicBezTo>
                  <a:pt x="565" y="153"/>
                  <a:pt x="567" y="154"/>
                  <a:pt x="565" y="155"/>
                </a:cubicBezTo>
                <a:cubicBezTo>
                  <a:pt x="563" y="157"/>
                  <a:pt x="560" y="156"/>
                  <a:pt x="560" y="157"/>
                </a:cubicBezTo>
                <a:cubicBezTo>
                  <a:pt x="560" y="158"/>
                  <a:pt x="561" y="160"/>
                  <a:pt x="559" y="162"/>
                </a:cubicBezTo>
                <a:cubicBezTo>
                  <a:pt x="556" y="164"/>
                  <a:pt x="559" y="165"/>
                  <a:pt x="559" y="165"/>
                </a:cubicBezTo>
                <a:cubicBezTo>
                  <a:pt x="559" y="165"/>
                  <a:pt x="559" y="166"/>
                  <a:pt x="558" y="167"/>
                </a:cubicBezTo>
                <a:cubicBezTo>
                  <a:pt x="557" y="168"/>
                  <a:pt x="554" y="170"/>
                  <a:pt x="555" y="171"/>
                </a:cubicBezTo>
                <a:cubicBezTo>
                  <a:pt x="557" y="172"/>
                  <a:pt x="557" y="171"/>
                  <a:pt x="559" y="171"/>
                </a:cubicBezTo>
                <a:cubicBezTo>
                  <a:pt x="562" y="170"/>
                  <a:pt x="562" y="170"/>
                  <a:pt x="566" y="169"/>
                </a:cubicBezTo>
                <a:cubicBezTo>
                  <a:pt x="571" y="168"/>
                  <a:pt x="574" y="167"/>
                  <a:pt x="575" y="168"/>
                </a:cubicBezTo>
                <a:cubicBezTo>
                  <a:pt x="577" y="168"/>
                  <a:pt x="579" y="168"/>
                  <a:pt x="579" y="166"/>
                </a:cubicBezTo>
                <a:cubicBezTo>
                  <a:pt x="579" y="164"/>
                  <a:pt x="579" y="163"/>
                  <a:pt x="581" y="162"/>
                </a:cubicBezTo>
                <a:cubicBezTo>
                  <a:pt x="582" y="162"/>
                  <a:pt x="583" y="159"/>
                  <a:pt x="581" y="159"/>
                </a:cubicBezTo>
                <a:cubicBezTo>
                  <a:pt x="580" y="158"/>
                  <a:pt x="578" y="159"/>
                  <a:pt x="577" y="158"/>
                </a:cubicBezTo>
                <a:cubicBezTo>
                  <a:pt x="576" y="157"/>
                  <a:pt x="577" y="155"/>
                  <a:pt x="576" y="154"/>
                </a:cubicBezTo>
                <a:close/>
                <a:moveTo>
                  <a:pt x="552" y="157"/>
                </a:moveTo>
                <a:cubicBezTo>
                  <a:pt x="551" y="156"/>
                  <a:pt x="550" y="155"/>
                  <a:pt x="553" y="154"/>
                </a:cubicBezTo>
                <a:cubicBezTo>
                  <a:pt x="555" y="152"/>
                  <a:pt x="554" y="150"/>
                  <a:pt x="553" y="150"/>
                </a:cubicBezTo>
                <a:cubicBezTo>
                  <a:pt x="552" y="149"/>
                  <a:pt x="550" y="147"/>
                  <a:pt x="548" y="149"/>
                </a:cubicBezTo>
                <a:cubicBezTo>
                  <a:pt x="546" y="150"/>
                  <a:pt x="546" y="152"/>
                  <a:pt x="545" y="152"/>
                </a:cubicBezTo>
                <a:cubicBezTo>
                  <a:pt x="543" y="152"/>
                  <a:pt x="542" y="152"/>
                  <a:pt x="541" y="154"/>
                </a:cubicBezTo>
                <a:cubicBezTo>
                  <a:pt x="540" y="155"/>
                  <a:pt x="540" y="158"/>
                  <a:pt x="541" y="158"/>
                </a:cubicBezTo>
                <a:cubicBezTo>
                  <a:pt x="542" y="158"/>
                  <a:pt x="543" y="160"/>
                  <a:pt x="542" y="161"/>
                </a:cubicBezTo>
                <a:cubicBezTo>
                  <a:pt x="541" y="162"/>
                  <a:pt x="537" y="161"/>
                  <a:pt x="539" y="163"/>
                </a:cubicBezTo>
                <a:cubicBezTo>
                  <a:pt x="541" y="165"/>
                  <a:pt x="540" y="166"/>
                  <a:pt x="543" y="165"/>
                </a:cubicBezTo>
                <a:cubicBezTo>
                  <a:pt x="547" y="164"/>
                  <a:pt x="553" y="162"/>
                  <a:pt x="552" y="157"/>
                </a:cubicBezTo>
                <a:close/>
                <a:moveTo>
                  <a:pt x="1209" y="94"/>
                </a:moveTo>
                <a:cubicBezTo>
                  <a:pt x="1207" y="91"/>
                  <a:pt x="1203" y="90"/>
                  <a:pt x="1200" y="90"/>
                </a:cubicBezTo>
                <a:cubicBezTo>
                  <a:pt x="1197" y="91"/>
                  <a:pt x="1194" y="90"/>
                  <a:pt x="1191" y="88"/>
                </a:cubicBezTo>
                <a:cubicBezTo>
                  <a:pt x="1188" y="86"/>
                  <a:pt x="1177" y="83"/>
                  <a:pt x="1174" y="81"/>
                </a:cubicBezTo>
                <a:cubicBezTo>
                  <a:pt x="1171" y="80"/>
                  <a:pt x="1165" y="78"/>
                  <a:pt x="1161" y="78"/>
                </a:cubicBezTo>
                <a:cubicBezTo>
                  <a:pt x="1156" y="77"/>
                  <a:pt x="1150" y="76"/>
                  <a:pt x="1148" y="77"/>
                </a:cubicBezTo>
                <a:cubicBezTo>
                  <a:pt x="1146" y="78"/>
                  <a:pt x="1146" y="78"/>
                  <a:pt x="1146" y="80"/>
                </a:cubicBezTo>
                <a:cubicBezTo>
                  <a:pt x="1147" y="82"/>
                  <a:pt x="1146" y="85"/>
                  <a:pt x="1143" y="84"/>
                </a:cubicBezTo>
                <a:cubicBezTo>
                  <a:pt x="1141" y="84"/>
                  <a:pt x="1138" y="79"/>
                  <a:pt x="1134" y="79"/>
                </a:cubicBezTo>
                <a:cubicBezTo>
                  <a:pt x="1130" y="78"/>
                  <a:pt x="1121" y="77"/>
                  <a:pt x="1117" y="79"/>
                </a:cubicBezTo>
                <a:cubicBezTo>
                  <a:pt x="1112" y="81"/>
                  <a:pt x="1111" y="82"/>
                  <a:pt x="1110" y="79"/>
                </a:cubicBezTo>
                <a:cubicBezTo>
                  <a:pt x="1109" y="76"/>
                  <a:pt x="1106" y="70"/>
                  <a:pt x="1098" y="71"/>
                </a:cubicBezTo>
                <a:cubicBezTo>
                  <a:pt x="1090" y="71"/>
                  <a:pt x="1083" y="73"/>
                  <a:pt x="1080" y="72"/>
                </a:cubicBezTo>
                <a:cubicBezTo>
                  <a:pt x="1077" y="71"/>
                  <a:pt x="1077" y="63"/>
                  <a:pt x="1070" y="64"/>
                </a:cubicBezTo>
                <a:cubicBezTo>
                  <a:pt x="1063" y="65"/>
                  <a:pt x="1058" y="66"/>
                  <a:pt x="1057" y="64"/>
                </a:cubicBezTo>
                <a:cubicBezTo>
                  <a:pt x="1055" y="61"/>
                  <a:pt x="1052" y="57"/>
                  <a:pt x="1050" y="57"/>
                </a:cubicBezTo>
                <a:cubicBezTo>
                  <a:pt x="1047" y="57"/>
                  <a:pt x="1042" y="62"/>
                  <a:pt x="1042" y="65"/>
                </a:cubicBezTo>
                <a:cubicBezTo>
                  <a:pt x="1042" y="67"/>
                  <a:pt x="1042" y="68"/>
                  <a:pt x="1039" y="69"/>
                </a:cubicBezTo>
                <a:cubicBezTo>
                  <a:pt x="1036" y="70"/>
                  <a:pt x="1031" y="69"/>
                  <a:pt x="1028" y="69"/>
                </a:cubicBezTo>
                <a:cubicBezTo>
                  <a:pt x="1025" y="69"/>
                  <a:pt x="1018" y="66"/>
                  <a:pt x="1016" y="71"/>
                </a:cubicBezTo>
                <a:cubicBezTo>
                  <a:pt x="1014" y="75"/>
                  <a:pt x="1014" y="73"/>
                  <a:pt x="1010" y="71"/>
                </a:cubicBezTo>
                <a:cubicBezTo>
                  <a:pt x="1007" y="69"/>
                  <a:pt x="1004" y="68"/>
                  <a:pt x="1005" y="65"/>
                </a:cubicBezTo>
                <a:cubicBezTo>
                  <a:pt x="1006" y="62"/>
                  <a:pt x="1000" y="59"/>
                  <a:pt x="995" y="59"/>
                </a:cubicBezTo>
                <a:cubicBezTo>
                  <a:pt x="991" y="58"/>
                  <a:pt x="987" y="57"/>
                  <a:pt x="986" y="60"/>
                </a:cubicBezTo>
                <a:cubicBezTo>
                  <a:pt x="986" y="63"/>
                  <a:pt x="982" y="63"/>
                  <a:pt x="980" y="63"/>
                </a:cubicBezTo>
                <a:cubicBezTo>
                  <a:pt x="977" y="62"/>
                  <a:pt x="968" y="60"/>
                  <a:pt x="964" y="59"/>
                </a:cubicBezTo>
                <a:cubicBezTo>
                  <a:pt x="960" y="59"/>
                  <a:pt x="952" y="59"/>
                  <a:pt x="950" y="57"/>
                </a:cubicBezTo>
                <a:cubicBezTo>
                  <a:pt x="949" y="56"/>
                  <a:pt x="948" y="53"/>
                  <a:pt x="944" y="56"/>
                </a:cubicBezTo>
                <a:cubicBezTo>
                  <a:pt x="940" y="59"/>
                  <a:pt x="940" y="54"/>
                  <a:pt x="945" y="52"/>
                </a:cubicBezTo>
                <a:cubicBezTo>
                  <a:pt x="950" y="50"/>
                  <a:pt x="954" y="50"/>
                  <a:pt x="954" y="46"/>
                </a:cubicBezTo>
                <a:cubicBezTo>
                  <a:pt x="954" y="43"/>
                  <a:pt x="952" y="41"/>
                  <a:pt x="946" y="41"/>
                </a:cubicBezTo>
                <a:cubicBezTo>
                  <a:pt x="940" y="41"/>
                  <a:pt x="930" y="43"/>
                  <a:pt x="931" y="40"/>
                </a:cubicBezTo>
                <a:cubicBezTo>
                  <a:pt x="933" y="37"/>
                  <a:pt x="932" y="36"/>
                  <a:pt x="927" y="36"/>
                </a:cubicBezTo>
                <a:cubicBezTo>
                  <a:pt x="923" y="36"/>
                  <a:pt x="919" y="36"/>
                  <a:pt x="917" y="38"/>
                </a:cubicBezTo>
                <a:cubicBezTo>
                  <a:pt x="914" y="41"/>
                  <a:pt x="914" y="40"/>
                  <a:pt x="910" y="41"/>
                </a:cubicBezTo>
                <a:cubicBezTo>
                  <a:pt x="907" y="41"/>
                  <a:pt x="909" y="45"/>
                  <a:pt x="904" y="45"/>
                </a:cubicBezTo>
                <a:cubicBezTo>
                  <a:pt x="899" y="44"/>
                  <a:pt x="895" y="42"/>
                  <a:pt x="891" y="44"/>
                </a:cubicBezTo>
                <a:cubicBezTo>
                  <a:pt x="886" y="45"/>
                  <a:pt x="880" y="46"/>
                  <a:pt x="874" y="48"/>
                </a:cubicBezTo>
                <a:cubicBezTo>
                  <a:pt x="868" y="50"/>
                  <a:pt x="858" y="52"/>
                  <a:pt x="860" y="54"/>
                </a:cubicBezTo>
                <a:cubicBezTo>
                  <a:pt x="862" y="57"/>
                  <a:pt x="858" y="57"/>
                  <a:pt x="855" y="57"/>
                </a:cubicBezTo>
                <a:cubicBezTo>
                  <a:pt x="851" y="57"/>
                  <a:pt x="846" y="58"/>
                  <a:pt x="846" y="59"/>
                </a:cubicBezTo>
                <a:cubicBezTo>
                  <a:pt x="846" y="60"/>
                  <a:pt x="851" y="63"/>
                  <a:pt x="848" y="65"/>
                </a:cubicBezTo>
                <a:cubicBezTo>
                  <a:pt x="846" y="67"/>
                  <a:pt x="840" y="60"/>
                  <a:pt x="837" y="61"/>
                </a:cubicBezTo>
                <a:cubicBezTo>
                  <a:pt x="833" y="62"/>
                  <a:pt x="832" y="65"/>
                  <a:pt x="831" y="66"/>
                </a:cubicBezTo>
                <a:cubicBezTo>
                  <a:pt x="831" y="68"/>
                  <a:pt x="827" y="67"/>
                  <a:pt x="827" y="64"/>
                </a:cubicBezTo>
                <a:cubicBezTo>
                  <a:pt x="828" y="60"/>
                  <a:pt x="825" y="59"/>
                  <a:pt x="823" y="62"/>
                </a:cubicBezTo>
                <a:cubicBezTo>
                  <a:pt x="822" y="65"/>
                  <a:pt x="822" y="74"/>
                  <a:pt x="824" y="77"/>
                </a:cubicBezTo>
                <a:cubicBezTo>
                  <a:pt x="825" y="80"/>
                  <a:pt x="827" y="89"/>
                  <a:pt x="824" y="92"/>
                </a:cubicBezTo>
                <a:cubicBezTo>
                  <a:pt x="821" y="94"/>
                  <a:pt x="819" y="97"/>
                  <a:pt x="814" y="97"/>
                </a:cubicBezTo>
                <a:cubicBezTo>
                  <a:pt x="809" y="98"/>
                  <a:pt x="808" y="96"/>
                  <a:pt x="812" y="95"/>
                </a:cubicBezTo>
                <a:cubicBezTo>
                  <a:pt x="816" y="93"/>
                  <a:pt x="820" y="91"/>
                  <a:pt x="820" y="87"/>
                </a:cubicBezTo>
                <a:cubicBezTo>
                  <a:pt x="820" y="82"/>
                  <a:pt x="819" y="74"/>
                  <a:pt x="817" y="73"/>
                </a:cubicBezTo>
                <a:cubicBezTo>
                  <a:pt x="816" y="72"/>
                  <a:pt x="816" y="69"/>
                  <a:pt x="818" y="67"/>
                </a:cubicBezTo>
                <a:cubicBezTo>
                  <a:pt x="819" y="64"/>
                  <a:pt x="818" y="62"/>
                  <a:pt x="814" y="63"/>
                </a:cubicBezTo>
                <a:cubicBezTo>
                  <a:pt x="810" y="63"/>
                  <a:pt x="807" y="63"/>
                  <a:pt x="805" y="67"/>
                </a:cubicBezTo>
                <a:cubicBezTo>
                  <a:pt x="803" y="71"/>
                  <a:pt x="798" y="74"/>
                  <a:pt x="801" y="78"/>
                </a:cubicBezTo>
                <a:cubicBezTo>
                  <a:pt x="804" y="83"/>
                  <a:pt x="807" y="85"/>
                  <a:pt x="806" y="86"/>
                </a:cubicBezTo>
                <a:cubicBezTo>
                  <a:pt x="804" y="87"/>
                  <a:pt x="794" y="82"/>
                  <a:pt x="792" y="81"/>
                </a:cubicBezTo>
                <a:cubicBezTo>
                  <a:pt x="790" y="80"/>
                  <a:pt x="785" y="79"/>
                  <a:pt x="781" y="79"/>
                </a:cubicBezTo>
                <a:cubicBezTo>
                  <a:pt x="778" y="78"/>
                  <a:pt x="775" y="78"/>
                  <a:pt x="778" y="81"/>
                </a:cubicBezTo>
                <a:cubicBezTo>
                  <a:pt x="781" y="83"/>
                  <a:pt x="777" y="83"/>
                  <a:pt x="775" y="83"/>
                </a:cubicBezTo>
                <a:cubicBezTo>
                  <a:pt x="772" y="83"/>
                  <a:pt x="763" y="84"/>
                  <a:pt x="762" y="84"/>
                </a:cubicBezTo>
                <a:cubicBezTo>
                  <a:pt x="760" y="85"/>
                  <a:pt x="757" y="85"/>
                  <a:pt x="757" y="84"/>
                </a:cubicBezTo>
                <a:cubicBezTo>
                  <a:pt x="757" y="82"/>
                  <a:pt x="754" y="80"/>
                  <a:pt x="749" y="83"/>
                </a:cubicBezTo>
                <a:cubicBezTo>
                  <a:pt x="743" y="87"/>
                  <a:pt x="738" y="89"/>
                  <a:pt x="738" y="90"/>
                </a:cubicBezTo>
                <a:cubicBezTo>
                  <a:pt x="738" y="91"/>
                  <a:pt x="731" y="92"/>
                  <a:pt x="732" y="90"/>
                </a:cubicBezTo>
                <a:cubicBezTo>
                  <a:pt x="732" y="87"/>
                  <a:pt x="729" y="84"/>
                  <a:pt x="727" y="84"/>
                </a:cubicBezTo>
                <a:cubicBezTo>
                  <a:pt x="725" y="85"/>
                  <a:pt x="721" y="87"/>
                  <a:pt x="723" y="88"/>
                </a:cubicBezTo>
                <a:cubicBezTo>
                  <a:pt x="725" y="90"/>
                  <a:pt x="724" y="93"/>
                  <a:pt x="721" y="94"/>
                </a:cubicBezTo>
                <a:cubicBezTo>
                  <a:pt x="719" y="94"/>
                  <a:pt x="714" y="96"/>
                  <a:pt x="712" y="98"/>
                </a:cubicBezTo>
                <a:cubicBezTo>
                  <a:pt x="711" y="99"/>
                  <a:pt x="702" y="106"/>
                  <a:pt x="697" y="104"/>
                </a:cubicBezTo>
                <a:cubicBezTo>
                  <a:pt x="691" y="103"/>
                  <a:pt x="694" y="98"/>
                  <a:pt x="691" y="96"/>
                </a:cubicBezTo>
                <a:cubicBezTo>
                  <a:pt x="689" y="94"/>
                  <a:pt x="692" y="93"/>
                  <a:pt x="697" y="94"/>
                </a:cubicBezTo>
                <a:cubicBezTo>
                  <a:pt x="701" y="96"/>
                  <a:pt x="704" y="98"/>
                  <a:pt x="710" y="94"/>
                </a:cubicBezTo>
                <a:cubicBezTo>
                  <a:pt x="716" y="91"/>
                  <a:pt x="711" y="88"/>
                  <a:pt x="707" y="86"/>
                </a:cubicBezTo>
                <a:cubicBezTo>
                  <a:pt x="703" y="85"/>
                  <a:pt x="688" y="80"/>
                  <a:pt x="685" y="79"/>
                </a:cubicBezTo>
                <a:cubicBezTo>
                  <a:pt x="681" y="78"/>
                  <a:pt x="682" y="71"/>
                  <a:pt x="669" y="72"/>
                </a:cubicBezTo>
                <a:cubicBezTo>
                  <a:pt x="656" y="72"/>
                  <a:pt x="644" y="72"/>
                  <a:pt x="634" y="81"/>
                </a:cubicBezTo>
                <a:cubicBezTo>
                  <a:pt x="625" y="90"/>
                  <a:pt x="617" y="98"/>
                  <a:pt x="614" y="101"/>
                </a:cubicBezTo>
                <a:cubicBezTo>
                  <a:pt x="612" y="105"/>
                  <a:pt x="613" y="110"/>
                  <a:pt x="604" y="112"/>
                </a:cubicBezTo>
                <a:cubicBezTo>
                  <a:pt x="594" y="115"/>
                  <a:pt x="593" y="119"/>
                  <a:pt x="593" y="124"/>
                </a:cubicBezTo>
                <a:cubicBezTo>
                  <a:pt x="593" y="129"/>
                  <a:pt x="593" y="136"/>
                  <a:pt x="599" y="135"/>
                </a:cubicBezTo>
                <a:cubicBezTo>
                  <a:pt x="606" y="135"/>
                  <a:pt x="609" y="132"/>
                  <a:pt x="610" y="129"/>
                </a:cubicBezTo>
                <a:cubicBezTo>
                  <a:pt x="611" y="127"/>
                  <a:pt x="615" y="130"/>
                  <a:pt x="614" y="134"/>
                </a:cubicBezTo>
                <a:cubicBezTo>
                  <a:pt x="614" y="137"/>
                  <a:pt x="617" y="141"/>
                  <a:pt x="617" y="143"/>
                </a:cubicBezTo>
                <a:cubicBezTo>
                  <a:pt x="618" y="144"/>
                  <a:pt x="618" y="149"/>
                  <a:pt x="621" y="148"/>
                </a:cubicBezTo>
                <a:cubicBezTo>
                  <a:pt x="624" y="148"/>
                  <a:pt x="624" y="146"/>
                  <a:pt x="627" y="143"/>
                </a:cubicBezTo>
                <a:cubicBezTo>
                  <a:pt x="630" y="141"/>
                  <a:pt x="634" y="141"/>
                  <a:pt x="633" y="137"/>
                </a:cubicBezTo>
                <a:cubicBezTo>
                  <a:pt x="632" y="132"/>
                  <a:pt x="633" y="131"/>
                  <a:pt x="635" y="131"/>
                </a:cubicBezTo>
                <a:cubicBezTo>
                  <a:pt x="637" y="130"/>
                  <a:pt x="642" y="126"/>
                  <a:pt x="638" y="125"/>
                </a:cubicBezTo>
                <a:cubicBezTo>
                  <a:pt x="634" y="123"/>
                  <a:pt x="634" y="120"/>
                  <a:pt x="633" y="119"/>
                </a:cubicBezTo>
                <a:cubicBezTo>
                  <a:pt x="633" y="117"/>
                  <a:pt x="632" y="115"/>
                  <a:pt x="637" y="113"/>
                </a:cubicBezTo>
                <a:cubicBezTo>
                  <a:pt x="642" y="111"/>
                  <a:pt x="645" y="106"/>
                  <a:pt x="646" y="103"/>
                </a:cubicBezTo>
                <a:cubicBezTo>
                  <a:pt x="647" y="101"/>
                  <a:pt x="651" y="99"/>
                  <a:pt x="655" y="99"/>
                </a:cubicBezTo>
                <a:cubicBezTo>
                  <a:pt x="658" y="99"/>
                  <a:pt x="664" y="100"/>
                  <a:pt x="659" y="103"/>
                </a:cubicBezTo>
                <a:cubicBezTo>
                  <a:pt x="655" y="106"/>
                  <a:pt x="645" y="113"/>
                  <a:pt x="647" y="119"/>
                </a:cubicBezTo>
                <a:cubicBezTo>
                  <a:pt x="649" y="125"/>
                  <a:pt x="648" y="130"/>
                  <a:pt x="654" y="127"/>
                </a:cubicBezTo>
                <a:cubicBezTo>
                  <a:pt x="659" y="124"/>
                  <a:pt x="664" y="123"/>
                  <a:pt x="668" y="123"/>
                </a:cubicBezTo>
                <a:cubicBezTo>
                  <a:pt x="672" y="122"/>
                  <a:pt x="676" y="124"/>
                  <a:pt x="676" y="125"/>
                </a:cubicBezTo>
                <a:cubicBezTo>
                  <a:pt x="676" y="126"/>
                  <a:pt x="671" y="129"/>
                  <a:pt x="665" y="129"/>
                </a:cubicBezTo>
                <a:cubicBezTo>
                  <a:pt x="660" y="128"/>
                  <a:pt x="656" y="127"/>
                  <a:pt x="656" y="130"/>
                </a:cubicBezTo>
                <a:cubicBezTo>
                  <a:pt x="656" y="133"/>
                  <a:pt x="659" y="133"/>
                  <a:pt x="658" y="137"/>
                </a:cubicBezTo>
                <a:cubicBezTo>
                  <a:pt x="657" y="140"/>
                  <a:pt x="652" y="141"/>
                  <a:pt x="652" y="138"/>
                </a:cubicBezTo>
                <a:cubicBezTo>
                  <a:pt x="651" y="136"/>
                  <a:pt x="654" y="132"/>
                  <a:pt x="651" y="133"/>
                </a:cubicBezTo>
                <a:cubicBezTo>
                  <a:pt x="648" y="133"/>
                  <a:pt x="648" y="138"/>
                  <a:pt x="646" y="140"/>
                </a:cubicBezTo>
                <a:cubicBezTo>
                  <a:pt x="645" y="142"/>
                  <a:pt x="644" y="145"/>
                  <a:pt x="646" y="146"/>
                </a:cubicBezTo>
                <a:cubicBezTo>
                  <a:pt x="648" y="147"/>
                  <a:pt x="645" y="147"/>
                  <a:pt x="643" y="149"/>
                </a:cubicBezTo>
                <a:cubicBezTo>
                  <a:pt x="643" y="148"/>
                  <a:pt x="643" y="148"/>
                  <a:pt x="643" y="148"/>
                </a:cubicBezTo>
                <a:cubicBezTo>
                  <a:pt x="641" y="151"/>
                  <a:pt x="639" y="152"/>
                  <a:pt x="638" y="151"/>
                </a:cubicBezTo>
                <a:cubicBezTo>
                  <a:pt x="636" y="150"/>
                  <a:pt x="636" y="151"/>
                  <a:pt x="632" y="151"/>
                </a:cubicBezTo>
                <a:cubicBezTo>
                  <a:pt x="629" y="152"/>
                  <a:pt x="626" y="153"/>
                  <a:pt x="625" y="153"/>
                </a:cubicBezTo>
                <a:cubicBezTo>
                  <a:pt x="623" y="154"/>
                  <a:pt x="622" y="153"/>
                  <a:pt x="621" y="152"/>
                </a:cubicBezTo>
                <a:cubicBezTo>
                  <a:pt x="619" y="152"/>
                  <a:pt x="618" y="151"/>
                  <a:pt x="616" y="153"/>
                </a:cubicBezTo>
                <a:cubicBezTo>
                  <a:pt x="614" y="155"/>
                  <a:pt x="614" y="154"/>
                  <a:pt x="613" y="153"/>
                </a:cubicBezTo>
                <a:cubicBezTo>
                  <a:pt x="612" y="153"/>
                  <a:pt x="610" y="152"/>
                  <a:pt x="609" y="150"/>
                </a:cubicBezTo>
                <a:cubicBezTo>
                  <a:pt x="608" y="148"/>
                  <a:pt x="611" y="144"/>
                  <a:pt x="611" y="142"/>
                </a:cubicBezTo>
                <a:cubicBezTo>
                  <a:pt x="611" y="140"/>
                  <a:pt x="611" y="138"/>
                  <a:pt x="611" y="136"/>
                </a:cubicBezTo>
                <a:cubicBezTo>
                  <a:pt x="612" y="135"/>
                  <a:pt x="610" y="135"/>
                  <a:pt x="608" y="137"/>
                </a:cubicBezTo>
                <a:cubicBezTo>
                  <a:pt x="607" y="138"/>
                  <a:pt x="602" y="139"/>
                  <a:pt x="602" y="143"/>
                </a:cubicBezTo>
                <a:cubicBezTo>
                  <a:pt x="603" y="147"/>
                  <a:pt x="605" y="149"/>
                  <a:pt x="605" y="151"/>
                </a:cubicBezTo>
                <a:cubicBezTo>
                  <a:pt x="605" y="154"/>
                  <a:pt x="606" y="156"/>
                  <a:pt x="604" y="156"/>
                </a:cubicBezTo>
                <a:cubicBezTo>
                  <a:pt x="602" y="156"/>
                  <a:pt x="597" y="157"/>
                  <a:pt x="594" y="158"/>
                </a:cubicBezTo>
                <a:cubicBezTo>
                  <a:pt x="592" y="158"/>
                  <a:pt x="591" y="159"/>
                  <a:pt x="590" y="162"/>
                </a:cubicBezTo>
                <a:cubicBezTo>
                  <a:pt x="589" y="164"/>
                  <a:pt x="589" y="164"/>
                  <a:pt x="587" y="164"/>
                </a:cubicBezTo>
                <a:cubicBezTo>
                  <a:pt x="585" y="164"/>
                  <a:pt x="580" y="165"/>
                  <a:pt x="580" y="168"/>
                </a:cubicBezTo>
                <a:cubicBezTo>
                  <a:pt x="579" y="170"/>
                  <a:pt x="578" y="169"/>
                  <a:pt x="576" y="171"/>
                </a:cubicBezTo>
                <a:cubicBezTo>
                  <a:pt x="574" y="173"/>
                  <a:pt x="574" y="172"/>
                  <a:pt x="572" y="172"/>
                </a:cubicBezTo>
                <a:cubicBezTo>
                  <a:pt x="570" y="172"/>
                  <a:pt x="569" y="173"/>
                  <a:pt x="570" y="175"/>
                </a:cubicBezTo>
                <a:cubicBezTo>
                  <a:pt x="570" y="176"/>
                  <a:pt x="570" y="175"/>
                  <a:pt x="567" y="176"/>
                </a:cubicBezTo>
                <a:cubicBezTo>
                  <a:pt x="564" y="176"/>
                  <a:pt x="562" y="176"/>
                  <a:pt x="560" y="176"/>
                </a:cubicBezTo>
                <a:cubicBezTo>
                  <a:pt x="558" y="176"/>
                  <a:pt x="558" y="179"/>
                  <a:pt x="561" y="180"/>
                </a:cubicBezTo>
                <a:cubicBezTo>
                  <a:pt x="564" y="180"/>
                  <a:pt x="566" y="182"/>
                  <a:pt x="567" y="184"/>
                </a:cubicBezTo>
                <a:cubicBezTo>
                  <a:pt x="568" y="186"/>
                  <a:pt x="568" y="185"/>
                  <a:pt x="569" y="186"/>
                </a:cubicBezTo>
                <a:cubicBezTo>
                  <a:pt x="571" y="187"/>
                  <a:pt x="573" y="189"/>
                  <a:pt x="572" y="192"/>
                </a:cubicBezTo>
                <a:cubicBezTo>
                  <a:pt x="572" y="194"/>
                  <a:pt x="571" y="195"/>
                  <a:pt x="571" y="197"/>
                </a:cubicBezTo>
                <a:cubicBezTo>
                  <a:pt x="571" y="198"/>
                  <a:pt x="569" y="198"/>
                  <a:pt x="566" y="198"/>
                </a:cubicBezTo>
                <a:cubicBezTo>
                  <a:pt x="562" y="197"/>
                  <a:pt x="559" y="197"/>
                  <a:pt x="556" y="196"/>
                </a:cubicBezTo>
                <a:cubicBezTo>
                  <a:pt x="553" y="196"/>
                  <a:pt x="552" y="196"/>
                  <a:pt x="549" y="197"/>
                </a:cubicBezTo>
                <a:cubicBezTo>
                  <a:pt x="547" y="197"/>
                  <a:pt x="546" y="197"/>
                  <a:pt x="544" y="198"/>
                </a:cubicBezTo>
                <a:cubicBezTo>
                  <a:pt x="543" y="199"/>
                  <a:pt x="544" y="200"/>
                  <a:pt x="545" y="202"/>
                </a:cubicBezTo>
                <a:cubicBezTo>
                  <a:pt x="546" y="203"/>
                  <a:pt x="545" y="206"/>
                  <a:pt x="545" y="207"/>
                </a:cubicBezTo>
                <a:cubicBezTo>
                  <a:pt x="546" y="209"/>
                  <a:pt x="544" y="212"/>
                  <a:pt x="544" y="214"/>
                </a:cubicBezTo>
                <a:cubicBezTo>
                  <a:pt x="543" y="215"/>
                  <a:pt x="545" y="217"/>
                  <a:pt x="544" y="219"/>
                </a:cubicBezTo>
                <a:cubicBezTo>
                  <a:pt x="544" y="221"/>
                  <a:pt x="545" y="222"/>
                  <a:pt x="547" y="222"/>
                </a:cubicBezTo>
                <a:cubicBezTo>
                  <a:pt x="549" y="222"/>
                  <a:pt x="553" y="222"/>
                  <a:pt x="554" y="224"/>
                </a:cubicBezTo>
                <a:cubicBezTo>
                  <a:pt x="555" y="226"/>
                  <a:pt x="557" y="226"/>
                  <a:pt x="558" y="225"/>
                </a:cubicBezTo>
                <a:cubicBezTo>
                  <a:pt x="560" y="224"/>
                  <a:pt x="565" y="226"/>
                  <a:pt x="567" y="224"/>
                </a:cubicBezTo>
                <a:cubicBezTo>
                  <a:pt x="568" y="221"/>
                  <a:pt x="572" y="220"/>
                  <a:pt x="573" y="218"/>
                </a:cubicBezTo>
                <a:cubicBezTo>
                  <a:pt x="574" y="216"/>
                  <a:pt x="577" y="216"/>
                  <a:pt x="575" y="214"/>
                </a:cubicBezTo>
                <a:cubicBezTo>
                  <a:pt x="574" y="212"/>
                  <a:pt x="575" y="211"/>
                  <a:pt x="577" y="210"/>
                </a:cubicBezTo>
                <a:cubicBezTo>
                  <a:pt x="578" y="209"/>
                  <a:pt x="580" y="207"/>
                  <a:pt x="583" y="206"/>
                </a:cubicBezTo>
                <a:cubicBezTo>
                  <a:pt x="585" y="205"/>
                  <a:pt x="586" y="204"/>
                  <a:pt x="586" y="202"/>
                </a:cubicBezTo>
                <a:cubicBezTo>
                  <a:pt x="586" y="199"/>
                  <a:pt x="586" y="199"/>
                  <a:pt x="588" y="198"/>
                </a:cubicBezTo>
                <a:cubicBezTo>
                  <a:pt x="591" y="197"/>
                  <a:pt x="592" y="197"/>
                  <a:pt x="594" y="198"/>
                </a:cubicBezTo>
                <a:cubicBezTo>
                  <a:pt x="595" y="199"/>
                  <a:pt x="597" y="199"/>
                  <a:pt x="598" y="198"/>
                </a:cubicBezTo>
                <a:cubicBezTo>
                  <a:pt x="599" y="198"/>
                  <a:pt x="601" y="197"/>
                  <a:pt x="602" y="197"/>
                </a:cubicBezTo>
                <a:cubicBezTo>
                  <a:pt x="602" y="197"/>
                  <a:pt x="603" y="196"/>
                  <a:pt x="604" y="195"/>
                </a:cubicBezTo>
                <a:cubicBezTo>
                  <a:pt x="604" y="194"/>
                  <a:pt x="606" y="194"/>
                  <a:pt x="607" y="194"/>
                </a:cubicBezTo>
                <a:cubicBezTo>
                  <a:pt x="608" y="195"/>
                  <a:pt x="609" y="197"/>
                  <a:pt x="611" y="200"/>
                </a:cubicBezTo>
                <a:cubicBezTo>
                  <a:pt x="612" y="203"/>
                  <a:pt x="615" y="205"/>
                  <a:pt x="616" y="206"/>
                </a:cubicBezTo>
                <a:cubicBezTo>
                  <a:pt x="618" y="207"/>
                  <a:pt x="620" y="207"/>
                  <a:pt x="622" y="208"/>
                </a:cubicBezTo>
                <a:cubicBezTo>
                  <a:pt x="624" y="209"/>
                  <a:pt x="627" y="213"/>
                  <a:pt x="628" y="214"/>
                </a:cubicBezTo>
                <a:cubicBezTo>
                  <a:pt x="628" y="214"/>
                  <a:pt x="628" y="216"/>
                  <a:pt x="628" y="218"/>
                </a:cubicBezTo>
                <a:cubicBezTo>
                  <a:pt x="627" y="220"/>
                  <a:pt x="626" y="222"/>
                  <a:pt x="629" y="220"/>
                </a:cubicBezTo>
                <a:cubicBezTo>
                  <a:pt x="631" y="218"/>
                  <a:pt x="630" y="217"/>
                  <a:pt x="631" y="217"/>
                </a:cubicBezTo>
                <a:cubicBezTo>
                  <a:pt x="631" y="217"/>
                  <a:pt x="633" y="215"/>
                  <a:pt x="631" y="214"/>
                </a:cubicBezTo>
                <a:cubicBezTo>
                  <a:pt x="630" y="213"/>
                  <a:pt x="630" y="212"/>
                  <a:pt x="630" y="211"/>
                </a:cubicBezTo>
                <a:cubicBezTo>
                  <a:pt x="631" y="210"/>
                  <a:pt x="632" y="210"/>
                  <a:pt x="633" y="211"/>
                </a:cubicBezTo>
                <a:cubicBezTo>
                  <a:pt x="634" y="211"/>
                  <a:pt x="636" y="212"/>
                  <a:pt x="636" y="212"/>
                </a:cubicBezTo>
                <a:cubicBezTo>
                  <a:pt x="636" y="211"/>
                  <a:pt x="635" y="210"/>
                  <a:pt x="634" y="209"/>
                </a:cubicBezTo>
                <a:cubicBezTo>
                  <a:pt x="633" y="208"/>
                  <a:pt x="631" y="207"/>
                  <a:pt x="630" y="207"/>
                </a:cubicBezTo>
                <a:cubicBezTo>
                  <a:pt x="629" y="206"/>
                  <a:pt x="630" y="205"/>
                  <a:pt x="627" y="205"/>
                </a:cubicBezTo>
                <a:cubicBezTo>
                  <a:pt x="624" y="204"/>
                  <a:pt x="623" y="202"/>
                  <a:pt x="622" y="201"/>
                </a:cubicBezTo>
                <a:cubicBezTo>
                  <a:pt x="621" y="200"/>
                  <a:pt x="619" y="197"/>
                  <a:pt x="618" y="196"/>
                </a:cubicBezTo>
                <a:cubicBezTo>
                  <a:pt x="616" y="196"/>
                  <a:pt x="615" y="195"/>
                  <a:pt x="616" y="193"/>
                </a:cubicBezTo>
                <a:cubicBezTo>
                  <a:pt x="617" y="191"/>
                  <a:pt x="616" y="191"/>
                  <a:pt x="618" y="190"/>
                </a:cubicBezTo>
                <a:cubicBezTo>
                  <a:pt x="620" y="189"/>
                  <a:pt x="621" y="189"/>
                  <a:pt x="621" y="191"/>
                </a:cubicBezTo>
                <a:cubicBezTo>
                  <a:pt x="620" y="193"/>
                  <a:pt x="625" y="190"/>
                  <a:pt x="626" y="193"/>
                </a:cubicBezTo>
                <a:cubicBezTo>
                  <a:pt x="626" y="196"/>
                  <a:pt x="631" y="199"/>
                  <a:pt x="632" y="200"/>
                </a:cubicBezTo>
                <a:cubicBezTo>
                  <a:pt x="634" y="201"/>
                  <a:pt x="638" y="202"/>
                  <a:pt x="639" y="203"/>
                </a:cubicBezTo>
                <a:cubicBezTo>
                  <a:pt x="640" y="204"/>
                  <a:pt x="643" y="205"/>
                  <a:pt x="641" y="207"/>
                </a:cubicBezTo>
                <a:cubicBezTo>
                  <a:pt x="640" y="209"/>
                  <a:pt x="642" y="211"/>
                  <a:pt x="644" y="213"/>
                </a:cubicBezTo>
                <a:cubicBezTo>
                  <a:pt x="645" y="215"/>
                  <a:pt x="647" y="218"/>
                  <a:pt x="647" y="220"/>
                </a:cubicBezTo>
                <a:cubicBezTo>
                  <a:pt x="647" y="223"/>
                  <a:pt x="649" y="224"/>
                  <a:pt x="651" y="224"/>
                </a:cubicBezTo>
                <a:cubicBezTo>
                  <a:pt x="653" y="223"/>
                  <a:pt x="659" y="222"/>
                  <a:pt x="657" y="219"/>
                </a:cubicBezTo>
                <a:cubicBezTo>
                  <a:pt x="656" y="217"/>
                  <a:pt x="654" y="216"/>
                  <a:pt x="653" y="214"/>
                </a:cubicBezTo>
                <a:cubicBezTo>
                  <a:pt x="652" y="212"/>
                  <a:pt x="652" y="210"/>
                  <a:pt x="654" y="211"/>
                </a:cubicBezTo>
                <a:cubicBezTo>
                  <a:pt x="656" y="212"/>
                  <a:pt x="655" y="208"/>
                  <a:pt x="659" y="208"/>
                </a:cubicBezTo>
                <a:cubicBezTo>
                  <a:pt x="664" y="208"/>
                  <a:pt x="663" y="211"/>
                  <a:pt x="666" y="210"/>
                </a:cubicBezTo>
                <a:cubicBezTo>
                  <a:pt x="670" y="208"/>
                  <a:pt x="674" y="208"/>
                  <a:pt x="672" y="206"/>
                </a:cubicBezTo>
                <a:cubicBezTo>
                  <a:pt x="670" y="205"/>
                  <a:pt x="668" y="204"/>
                  <a:pt x="669" y="202"/>
                </a:cubicBezTo>
                <a:cubicBezTo>
                  <a:pt x="669" y="202"/>
                  <a:pt x="669" y="201"/>
                  <a:pt x="669" y="201"/>
                </a:cubicBezTo>
                <a:cubicBezTo>
                  <a:pt x="669" y="200"/>
                  <a:pt x="670" y="199"/>
                  <a:pt x="671" y="199"/>
                </a:cubicBezTo>
                <a:cubicBezTo>
                  <a:pt x="672" y="198"/>
                  <a:pt x="673" y="195"/>
                  <a:pt x="674" y="193"/>
                </a:cubicBezTo>
                <a:cubicBezTo>
                  <a:pt x="675" y="191"/>
                  <a:pt x="677" y="192"/>
                  <a:pt x="678" y="190"/>
                </a:cubicBezTo>
                <a:cubicBezTo>
                  <a:pt x="679" y="187"/>
                  <a:pt x="680" y="185"/>
                  <a:pt x="683" y="186"/>
                </a:cubicBezTo>
                <a:cubicBezTo>
                  <a:pt x="686" y="187"/>
                  <a:pt x="688" y="189"/>
                  <a:pt x="687" y="190"/>
                </a:cubicBezTo>
                <a:cubicBezTo>
                  <a:pt x="686" y="192"/>
                  <a:pt x="687" y="193"/>
                  <a:pt x="688" y="195"/>
                </a:cubicBezTo>
                <a:cubicBezTo>
                  <a:pt x="690" y="196"/>
                  <a:pt x="692" y="194"/>
                  <a:pt x="694" y="192"/>
                </a:cubicBezTo>
                <a:cubicBezTo>
                  <a:pt x="696" y="190"/>
                  <a:pt x="697" y="188"/>
                  <a:pt x="695" y="188"/>
                </a:cubicBezTo>
                <a:cubicBezTo>
                  <a:pt x="692" y="188"/>
                  <a:pt x="696" y="185"/>
                  <a:pt x="699" y="185"/>
                </a:cubicBezTo>
                <a:cubicBezTo>
                  <a:pt x="702" y="185"/>
                  <a:pt x="704" y="187"/>
                  <a:pt x="702" y="189"/>
                </a:cubicBezTo>
                <a:cubicBezTo>
                  <a:pt x="699" y="191"/>
                  <a:pt x="700" y="194"/>
                  <a:pt x="703" y="194"/>
                </a:cubicBezTo>
                <a:cubicBezTo>
                  <a:pt x="706" y="195"/>
                  <a:pt x="708" y="198"/>
                  <a:pt x="711" y="199"/>
                </a:cubicBezTo>
                <a:cubicBezTo>
                  <a:pt x="714" y="199"/>
                  <a:pt x="717" y="202"/>
                  <a:pt x="715" y="204"/>
                </a:cubicBezTo>
                <a:cubicBezTo>
                  <a:pt x="713" y="207"/>
                  <a:pt x="711" y="206"/>
                  <a:pt x="706" y="206"/>
                </a:cubicBezTo>
                <a:cubicBezTo>
                  <a:pt x="701" y="205"/>
                  <a:pt x="696" y="202"/>
                  <a:pt x="691" y="202"/>
                </a:cubicBezTo>
                <a:cubicBezTo>
                  <a:pt x="686" y="202"/>
                  <a:pt x="685" y="204"/>
                  <a:pt x="683" y="205"/>
                </a:cubicBezTo>
                <a:cubicBezTo>
                  <a:pt x="681" y="207"/>
                  <a:pt x="678" y="205"/>
                  <a:pt x="675" y="207"/>
                </a:cubicBezTo>
                <a:cubicBezTo>
                  <a:pt x="671" y="210"/>
                  <a:pt x="670" y="212"/>
                  <a:pt x="668" y="212"/>
                </a:cubicBezTo>
                <a:cubicBezTo>
                  <a:pt x="666" y="212"/>
                  <a:pt x="662" y="215"/>
                  <a:pt x="665" y="219"/>
                </a:cubicBezTo>
                <a:cubicBezTo>
                  <a:pt x="668" y="222"/>
                  <a:pt x="673" y="224"/>
                  <a:pt x="675" y="225"/>
                </a:cubicBezTo>
                <a:cubicBezTo>
                  <a:pt x="676" y="226"/>
                  <a:pt x="678" y="224"/>
                  <a:pt x="683" y="224"/>
                </a:cubicBezTo>
                <a:cubicBezTo>
                  <a:pt x="687" y="225"/>
                  <a:pt x="687" y="227"/>
                  <a:pt x="691" y="225"/>
                </a:cubicBezTo>
                <a:cubicBezTo>
                  <a:pt x="696" y="223"/>
                  <a:pt x="698" y="223"/>
                  <a:pt x="696" y="225"/>
                </a:cubicBezTo>
                <a:cubicBezTo>
                  <a:pt x="694" y="227"/>
                  <a:pt x="695" y="231"/>
                  <a:pt x="695" y="233"/>
                </a:cubicBezTo>
                <a:cubicBezTo>
                  <a:pt x="695" y="236"/>
                  <a:pt x="692" y="239"/>
                  <a:pt x="691" y="241"/>
                </a:cubicBezTo>
                <a:cubicBezTo>
                  <a:pt x="691" y="244"/>
                  <a:pt x="692" y="245"/>
                  <a:pt x="694" y="247"/>
                </a:cubicBezTo>
                <a:cubicBezTo>
                  <a:pt x="695" y="250"/>
                  <a:pt x="692" y="255"/>
                  <a:pt x="694" y="257"/>
                </a:cubicBezTo>
                <a:cubicBezTo>
                  <a:pt x="696" y="260"/>
                  <a:pt x="698" y="263"/>
                  <a:pt x="699" y="266"/>
                </a:cubicBezTo>
                <a:cubicBezTo>
                  <a:pt x="701" y="268"/>
                  <a:pt x="705" y="270"/>
                  <a:pt x="707" y="275"/>
                </a:cubicBezTo>
                <a:cubicBezTo>
                  <a:pt x="708" y="280"/>
                  <a:pt x="709" y="284"/>
                  <a:pt x="713" y="286"/>
                </a:cubicBezTo>
                <a:cubicBezTo>
                  <a:pt x="716" y="287"/>
                  <a:pt x="718" y="291"/>
                  <a:pt x="719" y="294"/>
                </a:cubicBezTo>
                <a:cubicBezTo>
                  <a:pt x="720" y="297"/>
                  <a:pt x="719" y="303"/>
                  <a:pt x="721" y="305"/>
                </a:cubicBezTo>
                <a:cubicBezTo>
                  <a:pt x="723" y="308"/>
                  <a:pt x="721" y="311"/>
                  <a:pt x="726" y="310"/>
                </a:cubicBezTo>
                <a:cubicBezTo>
                  <a:pt x="731" y="309"/>
                  <a:pt x="739" y="306"/>
                  <a:pt x="745" y="303"/>
                </a:cubicBezTo>
                <a:cubicBezTo>
                  <a:pt x="750" y="300"/>
                  <a:pt x="760" y="294"/>
                  <a:pt x="763" y="293"/>
                </a:cubicBezTo>
                <a:cubicBezTo>
                  <a:pt x="767" y="292"/>
                  <a:pt x="768" y="290"/>
                  <a:pt x="769" y="287"/>
                </a:cubicBezTo>
                <a:cubicBezTo>
                  <a:pt x="771" y="284"/>
                  <a:pt x="774" y="283"/>
                  <a:pt x="775" y="281"/>
                </a:cubicBezTo>
                <a:cubicBezTo>
                  <a:pt x="776" y="279"/>
                  <a:pt x="777" y="277"/>
                  <a:pt x="774" y="274"/>
                </a:cubicBezTo>
                <a:cubicBezTo>
                  <a:pt x="771" y="271"/>
                  <a:pt x="767" y="271"/>
                  <a:pt x="766" y="269"/>
                </a:cubicBezTo>
                <a:cubicBezTo>
                  <a:pt x="766" y="266"/>
                  <a:pt x="764" y="263"/>
                  <a:pt x="762" y="265"/>
                </a:cubicBezTo>
                <a:cubicBezTo>
                  <a:pt x="761" y="266"/>
                  <a:pt x="758" y="270"/>
                  <a:pt x="755" y="270"/>
                </a:cubicBezTo>
                <a:cubicBezTo>
                  <a:pt x="751" y="271"/>
                  <a:pt x="750" y="271"/>
                  <a:pt x="750" y="266"/>
                </a:cubicBezTo>
                <a:cubicBezTo>
                  <a:pt x="750" y="262"/>
                  <a:pt x="749" y="262"/>
                  <a:pt x="747" y="261"/>
                </a:cubicBezTo>
                <a:cubicBezTo>
                  <a:pt x="744" y="261"/>
                  <a:pt x="741" y="258"/>
                  <a:pt x="739" y="255"/>
                </a:cubicBezTo>
                <a:cubicBezTo>
                  <a:pt x="738" y="253"/>
                  <a:pt x="737" y="251"/>
                  <a:pt x="740" y="249"/>
                </a:cubicBezTo>
                <a:cubicBezTo>
                  <a:pt x="743" y="247"/>
                  <a:pt x="744" y="250"/>
                  <a:pt x="745" y="252"/>
                </a:cubicBezTo>
                <a:cubicBezTo>
                  <a:pt x="746" y="254"/>
                  <a:pt x="751" y="257"/>
                  <a:pt x="752" y="259"/>
                </a:cubicBezTo>
                <a:cubicBezTo>
                  <a:pt x="753" y="261"/>
                  <a:pt x="756" y="263"/>
                  <a:pt x="761" y="262"/>
                </a:cubicBezTo>
                <a:cubicBezTo>
                  <a:pt x="765" y="262"/>
                  <a:pt x="769" y="262"/>
                  <a:pt x="770" y="263"/>
                </a:cubicBezTo>
                <a:cubicBezTo>
                  <a:pt x="770" y="265"/>
                  <a:pt x="772" y="268"/>
                  <a:pt x="776" y="267"/>
                </a:cubicBezTo>
                <a:cubicBezTo>
                  <a:pt x="780" y="266"/>
                  <a:pt x="781" y="266"/>
                  <a:pt x="782" y="267"/>
                </a:cubicBezTo>
                <a:cubicBezTo>
                  <a:pt x="783" y="269"/>
                  <a:pt x="786" y="268"/>
                  <a:pt x="790" y="268"/>
                </a:cubicBezTo>
                <a:cubicBezTo>
                  <a:pt x="793" y="267"/>
                  <a:pt x="792" y="269"/>
                  <a:pt x="796" y="268"/>
                </a:cubicBezTo>
                <a:cubicBezTo>
                  <a:pt x="801" y="266"/>
                  <a:pt x="802" y="268"/>
                  <a:pt x="802" y="271"/>
                </a:cubicBezTo>
                <a:cubicBezTo>
                  <a:pt x="803" y="273"/>
                  <a:pt x="804" y="274"/>
                  <a:pt x="806" y="274"/>
                </a:cubicBezTo>
                <a:cubicBezTo>
                  <a:pt x="808" y="274"/>
                  <a:pt x="807" y="276"/>
                  <a:pt x="807" y="278"/>
                </a:cubicBezTo>
                <a:cubicBezTo>
                  <a:pt x="807" y="280"/>
                  <a:pt x="809" y="283"/>
                  <a:pt x="812" y="283"/>
                </a:cubicBezTo>
                <a:cubicBezTo>
                  <a:pt x="815" y="283"/>
                  <a:pt x="817" y="280"/>
                  <a:pt x="819" y="280"/>
                </a:cubicBezTo>
                <a:cubicBezTo>
                  <a:pt x="821" y="279"/>
                  <a:pt x="820" y="281"/>
                  <a:pt x="820" y="285"/>
                </a:cubicBezTo>
                <a:cubicBezTo>
                  <a:pt x="819" y="289"/>
                  <a:pt x="819" y="296"/>
                  <a:pt x="822" y="302"/>
                </a:cubicBezTo>
                <a:cubicBezTo>
                  <a:pt x="825" y="307"/>
                  <a:pt x="829" y="314"/>
                  <a:pt x="830" y="318"/>
                </a:cubicBezTo>
                <a:cubicBezTo>
                  <a:pt x="830" y="321"/>
                  <a:pt x="832" y="327"/>
                  <a:pt x="834" y="327"/>
                </a:cubicBezTo>
                <a:cubicBezTo>
                  <a:pt x="836" y="327"/>
                  <a:pt x="838" y="325"/>
                  <a:pt x="840" y="322"/>
                </a:cubicBezTo>
                <a:cubicBezTo>
                  <a:pt x="843" y="319"/>
                  <a:pt x="843" y="318"/>
                  <a:pt x="844" y="315"/>
                </a:cubicBezTo>
                <a:cubicBezTo>
                  <a:pt x="844" y="312"/>
                  <a:pt x="846" y="311"/>
                  <a:pt x="845" y="308"/>
                </a:cubicBezTo>
                <a:cubicBezTo>
                  <a:pt x="844" y="304"/>
                  <a:pt x="845" y="300"/>
                  <a:pt x="848" y="300"/>
                </a:cubicBezTo>
                <a:cubicBezTo>
                  <a:pt x="850" y="300"/>
                  <a:pt x="853" y="298"/>
                  <a:pt x="853" y="296"/>
                </a:cubicBezTo>
                <a:cubicBezTo>
                  <a:pt x="853" y="293"/>
                  <a:pt x="855" y="292"/>
                  <a:pt x="858" y="290"/>
                </a:cubicBezTo>
                <a:cubicBezTo>
                  <a:pt x="861" y="289"/>
                  <a:pt x="864" y="287"/>
                  <a:pt x="866" y="283"/>
                </a:cubicBezTo>
                <a:cubicBezTo>
                  <a:pt x="867" y="279"/>
                  <a:pt x="868" y="279"/>
                  <a:pt x="871" y="279"/>
                </a:cubicBezTo>
                <a:cubicBezTo>
                  <a:pt x="874" y="280"/>
                  <a:pt x="876" y="280"/>
                  <a:pt x="877" y="278"/>
                </a:cubicBezTo>
                <a:cubicBezTo>
                  <a:pt x="878" y="276"/>
                  <a:pt x="881" y="275"/>
                  <a:pt x="881" y="278"/>
                </a:cubicBezTo>
                <a:cubicBezTo>
                  <a:pt x="882" y="281"/>
                  <a:pt x="883" y="283"/>
                  <a:pt x="886" y="284"/>
                </a:cubicBezTo>
                <a:cubicBezTo>
                  <a:pt x="887" y="284"/>
                  <a:pt x="887" y="285"/>
                  <a:pt x="887" y="286"/>
                </a:cubicBezTo>
                <a:cubicBezTo>
                  <a:pt x="886" y="286"/>
                  <a:pt x="885" y="286"/>
                  <a:pt x="885" y="286"/>
                </a:cubicBezTo>
                <a:cubicBezTo>
                  <a:pt x="885" y="289"/>
                  <a:pt x="888" y="291"/>
                  <a:pt x="888" y="293"/>
                </a:cubicBezTo>
                <a:cubicBezTo>
                  <a:pt x="888" y="296"/>
                  <a:pt x="887" y="300"/>
                  <a:pt x="890" y="300"/>
                </a:cubicBezTo>
                <a:cubicBezTo>
                  <a:pt x="890" y="300"/>
                  <a:pt x="891" y="299"/>
                  <a:pt x="891" y="299"/>
                </a:cubicBezTo>
                <a:cubicBezTo>
                  <a:pt x="891" y="300"/>
                  <a:pt x="891" y="300"/>
                  <a:pt x="892" y="300"/>
                </a:cubicBezTo>
                <a:cubicBezTo>
                  <a:pt x="894" y="300"/>
                  <a:pt x="895" y="299"/>
                  <a:pt x="896" y="298"/>
                </a:cubicBezTo>
                <a:cubicBezTo>
                  <a:pt x="896" y="298"/>
                  <a:pt x="896" y="298"/>
                  <a:pt x="897" y="298"/>
                </a:cubicBezTo>
                <a:cubicBezTo>
                  <a:pt x="899" y="302"/>
                  <a:pt x="901" y="304"/>
                  <a:pt x="902" y="308"/>
                </a:cubicBezTo>
                <a:cubicBezTo>
                  <a:pt x="903" y="312"/>
                  <a:pt x="905" y="318"/>
                  <a:pt x="903" y="321"/>
                </a:cubicBezTo>
                <a:cubicBezTo>
                  <a:pt x="902" y="324"/>
                  <a:pt x="901" y="322"/>
                  <a:pt x="905" y="328"/>
                </a:cubicBezTo>
                <a:cubicBezTo>
                  <a:pt x="910" y="335"/>
                  <a:pt x="908" y="336"/>
                  <a:pt x="910" y="340"/>
                </a:cubicBezTo>
                <a:cubicBezTo>
                  <a:pt x="912" y="345"/>
                  <a:pt x="916" y="347"/>
                  <a:pt x="919" y="348"/>
                </a:cubicBezTo>
                <a:cubicBezTo>
                  <a:pt x="921" y="349"/>
                  <a:pt x="921" y="347"/>
                  <a:pt x="920" y="343"/>
                </a:cubicBezTo>
                <a:cubicBezTo>
                  <a:pt x="918" y="339"/>
                  <a:pt x="918" y="336"/>
                  <a:pt x="914" y="332"/>
                </a:cubicBezTo>
                <a:cubicBezTo>
                  <a:pt x="911" y="327"/>
                  <a:pt x="905" y="326"/>
                  <a:pt x="907" y="317"/>
                </a:cubicBezTo>
                <a:cubicBezTo>
                  <a:pt x="908" y="309"/>
                  <a:pt x="908" y="306"/>
                  <a:pt x="910" y="309"/>
                </a:cubicBezTo>
                <a:cubicBezTo>
                  <a:pt x="913" y="312"/>
                  <a:pt x="921" y="318"/>
                  <a:pt x="923" y="321"/>
                </a:cubicBezTo>
                <a:cubicBezTo>
                  <a:pt x="925" y="323"/>
                  <a:pt x="930" y="321"/>
                  <a:pt x="935" y="318"/>
                </a:cubicBezTo>
                <a:cubicBezTo>
                  <a:pt x="941" y="315"/>
                  <a:pt x="941" y="312"/>
                  <a:pt x="938" y="306"/>
                </a:cubicBezTo>
                <a:cubicBezTo>
                  <a:pt x="937" y="304"/>
                  <a:pt x="935" y="302"/>
                  <a:pt x="934" y="300"/>
                </a:cubicBezTo>
                <a:cubicBezTo>
                  <a:pt x="934" y="300"/>
                  <a:pt x="934" y="300"/>
                  <a:pt x="934" y="300"/>
                </a:cubicBezTo>
                <a:cubicBezTo>
                  <a:pt x="935" y="299"/>
                  <a:pt x="935" y="299"/>
                  <a:pt x="935" y="299"/>
                </a:cubicBezTo>
                <a:cubicBezTo>
                  <a:pt x="935" y="299"/>
                  <a:pt x="929" y="292"/>
                  <a:pt x="928" y="289"/>
                </a:cubicBezTo>
                <a:cubicBezTo>
                  <a:pt x="928" y="287"/>
                  <a:pt x="929" y="285"/>
                  <a:pt x="931" y="284"/>
                </a:cubicBezTo>
                <a:cubicBezTo>
                  <a:pt x="932" y="283"/>
                  <a:pt x="933" y="282"/>
                  <a:pt x="934" y="281"/>
                </a:cubicBezTo>
                <a:cubicBezTo>
                  <a:pt x="937" y="281"/>
                  <a:pt x="938" y="280"/>
                  <a:pt x="938" y="280"/>
                </a:cubicBezTo>
                <a:cubicBezTo>
                  <a:pt x="937" y="279"/>
                  <a:pt x="936" y="280"/>
                  <a:pt x="935" y="281"/>
                </a:cubicBezTo>
                <a:cubicBezTo>
                  <a:pt x="935" y="281"/>
                  <a:pt x="935" y="280"/>
                  <a:pt x="935" y="280"/>
                </a:cubicBezTo>
                <a:cubicBezTo>
                  <a:pt x="938" y="277"/>
                  <a:pt x="940" y="278"/>
                  <a:pt x="940" y="281"/>
                </a:cubicBezTo>
                <a:cubicBezTo>
                  <a:pt x="941" y="284"/>
                  <a:pt x="941" y="284"/>
                  <a:pt x="938" y="286"/>
                </a:cubicBezTo>
                <a:cubicBezTo>
                  <a:pt x="935" y="289"/>
                  <a:pt x="936" y="289"/>
                  <a:pt x="938" y="291"/>
                </a:cubicBezTo>
                <a:cubicBezTo>
                  <a:pt x="940" y="292"/>
                  <a:pt x="944" y="288"/>
                  <a:pt x="945" y="287"/>
                </a:cubicBezTo>
                <a:cubicBezTo>
                  <a:pt x="947" y="287"/>
                  <a:pt x="945" y="284"/>
                  <a:pt x="944" y="283"/>
                </a:cubicBezTo>
                <a:cubicBezTo>
                  <a:pt x="943" y="281"/>
                  <a:pt x="944" y="279"/>
                  <a:pt x="946" y="278"/>
                </a:cubicBezTo>
                <a:cubicBezTo>
                  <a:pt x="948" y="278"/>
                  <a:pt x="953" y="278"/>
                  <a:pt x="956" y="276"/>
                </a:cubicBezTo>
                <a:cubicBezTo>
                  <a:pt x="959" y="274"/>
                  <a:pt x="964" y="275"/>
                  <a:pt x="968" y="270"/>
                </a:cubicBezTo>
                <a:cubicBezTo>
                  <a:pt x="972" y="265"/>
                  <a:pt x="975" y="258"/>
                  <a:pt x="978" y="257"/>
                </a:cubicBezTo>
                <a:cubicBezTo>
                  <a:pt x="980" y="255"/>
                  <a:pt x="982" y="249"/>
                  <a:pt x="982" y="246"/>
                </a:cubicBezTo>
                <a:cubicBezTo>
                  <a:pt x="982" y="243"/>
                  <a:pt x="979" y="238"/>
                  <a:pt x="977" y="235"/>
                </a:cubicBezTo>
                <a:cubicBezTo>
                  <a:pt x="975" y="231"/>
                  <a:pt x="971" y="229"/>
                  <a:pt x="975" y="226"/>
                </a:cubicBezTo>
                <a:cubicBezTo>
                  <a:pt x="980" y="224"/>
                  <a:pt x="981" y="222"/>
                  <a:pt x="983" y="222"/>
                </a:cubicBezTo>
                <a:cubicBezTo>
                  <a:pt x="984" y="222"/>
                  <a:pt x="986" y="219"/>
                  <a:pt x="983" y="219"/>
                </a:cubicBezTo>
                <a:cubicBezTo>
                  <a:pt x="979" y="218"/>
                  <a:pt x="974" y="220"/>
                  <a:pt x="973" y="220"/>
                </a:cubicBezTo>
                <a:cubicBezTo>
                  <a:pt x="972" y="221"/>
                  <a:pt x="971" y="220"/>
                  <a:pt x="970" y="217"/>
                </a:cubicBezTo>
                <a:cubicBezTo>
                  <a:pt x="968" y="214"/>
                  <a:pt x="970" y="213"/>
                  <a:pt x="973" y="213"/>
                </a:cubicBezTo>
                <a:cubicBezTo>
                  <a:pt x="977" y="213"/>
                  <a:pt x="981" y="203"/>
                  <a:pt x="983" y="206"/>
                </a:cubicBezTo>
                <a:cubicBezTo>
                  <a:pt x="984" y="209"/>
                  <a:pt x="984" y="211"/>
                  <a:pt x="987" y="211"/>
                </a:cubicBezTo>
                <a:cubicBezTo>
                  <a:pt x="990" y="211"/>
                  <a:pt x="992" y="211"/>
                  <a:pt x="993" y="214"/>
                </a:cubicBezTo>
                <a:cubicBezTo>
                  <a:pt x="994" y="217"/>
                  <a:pt x="998" y="221"/>
                  <a:pt x="997" y="225"/>
                </a:cubicBezTo>
                <a:cubicBezTo>
                  <a:pt x="996" y="229"/>
                  <a:pt x="996" y="232"/>
                  <a:pt x="1000" y="230"/>
                </a:cubicBezTo>
                <a:cubicBezTo>
                  <a:pt x="1004" y="229"/>
                  <a:pt x="1007" y="226"/>
                  <a:pt x="1008" y="223"/>
                </a:cubicBezTo>
                <a:cubicBezTo>
                  <a:pt x="1009" y="220"/>
                  <a:pt x="1004" y="217"/>
                  <a:pt x="1002" y="215"/>
                </a:cubicBezTo>
                <a:cubicBezTo>
                  <a:pt x="1000" y="213"/>
                  <a:pt x="1000" y="211"/>
                  <a:pt x="1002" y="209"/>
                </a:cubicBezTo>
                <a:cubicBezTo>
                  <a:pt x="1004" y="208"/>
                  <a:pt x="1007" y="205"/>
                  <a:pt x="1010" y="203"/>
                </a:cubicBezTo>
                <a:cubicBezTo>
                  <a:pt x="1013" y="200"/>
                  <a:pt x="1012" y="196"/>
                  <a:pt x="1015" y="198"/>
                </a:cubicBezTo>
                <a:cubicBezTo>
                  <a:pt x="1018" y="200"/>
                  <a:pt x="1021" y="201"/>
                  <a:pt x="1025" y="197"/>
                </a:cubicBezTo>
                <a:cubicBezTo>
                  <a:pt x="1030" y="192"/>
                  <a:pt x="1039" y="183"/>
                  <a:pt x="1041" y="178"/>
                </a:cubicBezTo>
                <a:cubicBezTo>
                  <a:pt x="1042" y="174"/>
                  <a:pt x="1044" y="171"/>
                  <a:pt x="1043" y="167"/>
                </a:cubicBezTo>
                <a:cubicBezTo>
                  <a:pt x="1043" y="164"/>
                  <a:pt x="1045" y="164"/>
                  <a:pt x="1045" y="159"/>
                </a:cubicBezTo>
                <a:cubicBezTo>
                  <a:pt x="1045" y="153"/>
                  <a:pt x="1043" y="151"/>
                  <a:pt x="1041" y="151"/>
                </a:cubicBezTo>
                <a:cubicBezTo>
                  <a:pt x="1039" y="151"/>
                  <a:pt x="1037" y="153"/>
                  <a:pt x="1033" y="151"/>
                </a:cubicBezTo>
                <a:cubicBezTo>
                  <a:pt x="1029" y="149"/>
                  <a:pt x="1025" y="149"/>
                  <a:pt x="1030" y="146"/>
                </a:cubicBezTo>
                <a:cubicBezTo>
                  <a:pt x="1034" y="143"/>
                  <a:pt x="1043" y="137"/>
                  <a:pt x="1045" y="134"/>
                </a:cubicBezTo>
                <a:cubicBezTo>
                  <a:pt x="1047" y="130"/>
                  <a:pt x="1049" y="128"/>
                  <a:pt x="1055" y="127"/>
                </a:cubicBezTo>
                <a:cubicBezTo>
                  <a:pt x="1061" y="127"/>
                  <a:pt x="1066" y="130"/>
                  <a:pt x="1070" y="130"/>
                </a:cubicBezTo>
                <a:cubicBezTo>
                  <a:pt x="1073" y="130"/>
                  <a:pt x="1073" y="129"/>
                  <a:pt x="1074" y="128"/>
                </a:cubicBezTo>
                <a:cubicBezTo>
                  <a:pt x="1074" y="126"/>
                  <a:pt x="1075" y="126"/>
                  <a:pt x="1077" y="126"/>
                </a:cubicBezTo>
                <a:cubicBezTo>
                  <a:pt x="1078" y="126"/>
                  <a:pt x="1081" y="128"/>
                  <a:pt x="1079" y="130"/>
                </a:cubicBezTo>
                <a:cubicBezTo>
                  <a:pt x="1077" y="131"/>
                  <a:pt x="1078" y="132"/>
                  <a:pt x="1082" y="132"/>
                </a:cubicBezTo>
                <a:cubicBezTo>
                  <a:pt x="1087" y="131"/>
                  <a:pt x="1088" y="130"/>
                  <a:pt x="1090" y="130"/>
                </a:cubicBezTo>
                <a:cubicBezTo>
                  <a:pt x="1092" y="130"/>
                  <a:pt x="1093" y="128"/>
                  <a:pt x="1092" y="127"/>
                </a:cubicBezTo>
                <a:cubicBezTo>
                  <a:pt x="1091" y="127"/>
                  <a:pt x="1091" y="125"/>
                  <a:pt x="1093" y="125"/>
                </a:cubicBezTo>
                <a:cubicBezTo>
                  <a:pt x="1095" y="124"/>
                  <a:pt x="1097" y="122"/>
                  <a:pt x="1100" y="119"/>
                </a:cubicBezTo>
                <a:cubicBezTo>
                  <a:pt x="1103" y="117"/>
                  <a:pt x="1105" y="117"/>
                  <a:pt x="1106" y="118"/>
                </a:cubicBezTo>
                <a:cubicBezTo>
                  <a:pt x="1107" y="118"/>
                  <a:pt x="1113" y="116"/>
                  <a:pt x="1111" y="119"/>
                </a:cubicBezTo>
                <a:cubicBezTo>
                  <a:pt x="1109" y="121"/>
                  <a:pt x="1111" y="123"/>
                  <a:pt x="1114" y="121"/>
                </a:cubicBezTo>
                <a:cubicBezTo>
                  <a:pt x="1116" y="120"/>
                  <a:pt x="1116" y="123"/>
                  <a:pt x="1111" y="126"/>
                </a:cubicBezTo>
                <a:cubicBezTo>
                  <a:pt x="1106" y="129"/>
                  <a:pt x="1104" y="133"/>
                  <a:pt x="1099" y="135"/>
                </a:cubicBezTo>
                <a:cubicBezTo>
                  <a:pt x="1094" y="136"/>
                  <a:pt x="1092" y="142"/>
                  <a:pt x="1094" y="146"/>
                </a:cubicBezTo>
                <a:cubicBezTo>
                  <a:pt x="1095" y="150"/>
                  <a:pt x="1095" y="155"/>
                  <a:pt x="1096" y="159"/>
                </a:cubicBezTo>
                <a:cubicBezTo>
                  <a:pt x="1097" y="162"/>
                  <a:pt x="1097" y="166"/>
                  <a:pt x="1099" y="165"/>
                </a:cubicBezTo>
                <a:cubicBezTo>
                  <a:pt x="1102" y="164"/>
                  <a:pt x="1106" y="160"/>
                  <a:pt x="1106" y="158"/>
                </a:cubicBezTo>
                <a:cubicBezTo>
                  <a:pt x="1107" y="156"/>
                  <a:pt x="1110" y="156"/>
                  <a:pt x="1111" y="154"/>
                </a:cubicBezTo>
                <a:cubicBezTo>
                  <a:pt x="1111" y="151"/>
                  <a:pt x="1115" y="151"/>
                  <a:pt x="1115" y="148"/>
                </a:cubicBezTo>
                <a:cubicBezTo>
                  <a:pt x="1115" y="144"/>
                  <a:pt x="1115" y="142"/>
                  <a:pt x="1119" y="142"/>
                </a:cubicBezTo>
                <a:cubicBezTo>
                  <a:pt x="1122" y="141"/>
                  <a:pt x="1120" y="138"/>
                  <a:pt x="1119" y="134"/>
                </a:cubicBezTo>
                <a:cubicBezTo>
                  <a:pt x="1118" y="130"/>
                  <a:pt x="1121" y="126"/>
                  <a:pt x="1125" y="125"/>
                </a:cubicBezTo>
                <a:cubicBezTo>
                  <a:pt x="1129" y="124"/>
                  <a:pt x="1132" y="124"/>
                  <a:pt x="1134" y="123"/>
                </a:cubicBezTo>
                <a:cubicBezTo>
                  <a:pt x="1136" y="122"/>
                  <a:pt x="1139" y="121"/>
                  <a:pt x="1140" y="123"/>
                </a:cubicBezTo>
                <a:cubicBezTo>
                  <a:pt x="1142" y="124"/>
                  <a:pt x="1144" y="125"/>
                  <a:pt x="1147" y="122"/>
                </a:cubicBezTo>
                <a:cubicBezTo>
                  <a:pt x="1150" y="119"/>
                  <a:pt x="1157" y="118"/>
                  <a:pt x="1160" y="116"/>
                </a:cubicBezTo>
                <a:cubicBezTo>
                  <a:pt x="1163" y="113"/>
                  <a:pt x="1167" y="113"/>
                  <a:pt x="1171" y="113"/>
                </a:cubicBezTo>
                <a:cubicBezTo>
                  <a:pt x="1174" y="114"/>
                  <a:pt x="1176" y="111"/>
                  <a:pt x="1173" y="108"/>
                </a:cubicBezTo>
                <a:cubicBezTo>
                  <a:pt x="1171" y="105"/>
                  <a:pt x="1169" y="104"/>
                  <a:pt x="1172" y="103"/>
                </a:cubicBezTo>
                <a:cubicBezTo>
                  <a:pt x="1175" y="102"/>
                  <a:pt x="1180" y="102"/>
                  <a:pt x="1178" y="99"/>
                </a:cubicBezTo>
                <a:cubicBezTo>
                  <a:pt x="1177" y="96"/>
                  <a:pt x="1181" y="96"/>
                  <a:pt x="1182" y="98"/>
                </a:cubicBezTo>
                <a:cubicBezTo>
                  <a:pt x="1184" y="100"/>
                  <a:pt x="1186" y="98"/>
                  <a:pt x="1188" y="98"/>
                </a:cubicBezTo>
                <a:cubicBezTo>
                  <a:pt x="1190" y="98"/>
                  <a:pt x="1192" y="103"/>
                  <a:pt x="1196" y="104"/>
                </a:cubicBezTo>
                <a:cubicBezTo>
                  <a:pt x="1199" y="105"/>
                  <a:pt x="1202" y="103"/>
                  <a:pt x="1203" y="102"/>
                </a:cubicBezTo>
                <a:cubicBezTo>
                  <a:pt x="1203" y="100"/>
                  <a:pt x="1202" y="99"/>
                  <a:pt x="1206" y="98"/>
                </a:cubicBezTo>
                <a:cubicBezTo>
                  <a:pt x="1210" y="98"/>
                  <a:pt x="1211" y="96"/>
                  <a:pt x="1209" y="94"/>
                </a:cubicBezTo>
                <a:close/>
                <a:moveTo>
                  <a:pt x="913" y="348"/>
                </a:moveTo>
                <a:cubicBezTo>
                  <a:pt x="909" y="346"/>
                  <a:pt x="904" y="343"/>
                  <a:pt x="903" y="341"/>
                </a:cubicBezTo>
                <a:cubicBezTo>
                  <a:pt x="901" y="339"/>
                  <a:pt x="900" y="337"/>
                  <a:pt x="897" y="336"/>
                </a:cubicBezTo>
                <a:cubicBezTo>
                  <a:pt x="894" y="336"/>
                  <a:pt x="888" y="335"/>
                  <a:pt x="892" y="338"/>
                </a:cubicBezTo>
                <a:cubicBezTo>
                  <a:pt x="895" y="342"/>
                  <a:pt x="901" y="347"/>
                  <a:pt x="903" y="351"/>
                </a:cubicBezTo>
                <a:cubicBezTo>
                  <a:pt x="906" y="355"/>
                  <a:pt x="911" y="361"/>
                  <a:pt x="913" y="366"/>
                </a:cubicBezTo>
                <a:cubicBezTo>
                  <a:pt x="916" y="370"/>
                  <a:pt x="921" y="374"/>
                  <a:pt x="924" y="373"/>
                </a:cubicBezTo>
                <a:cubicBezTo>
                  <a:pt x="928" y="373"/>
                  <a:pt x="931" y="368"/>
                  <a:pt x="927" y="365"/>
                </a:cubicBezTo>
                <a:cubicBezTo>
                  <a:pt x="923" y="362"/>
                  <a:pt x="921" y="357"/>
                  <a:pt x="919" y="354"/>
                </a:cubicBezTo>
                <a:cubicBezTo>
                  <a:pt x="916" y="351"/>
                  <a:pt x="914" y="349"/>
                  <a:pt x="913" y="348"/>
                </a:cubicBezTo>
                <a:close/>
                <a:moveTo>
                  <a:pt x="939" y="377"/>
                </a:moveTo>
                <a:cubicBezTo>
                  <a:pt x="936" y="377"/>
                  <a:pt x="932" y="375"/>
                  <a:pt x="930" y="374"/>
                </a:cubicBezTo>
                <a:cubicBezTo>
                  <a:pt x="927" y="374"/>
                  <a:pt x="924" y="378"/>
                  <a:pt x="929" y="380"/>
                </a:cubicBezTo>
                <a:cubicBezTo>
                  <a:pt x="934" y="381"/>
                  <a:pt x="936" y="380"/>
                  <a:pt x="941" y="381"/>
                </a:cubicBezTo>
                <a:cubicBezTo>
                  <a:pt x="945" y="382"/>
                  <a:pt x="952" y="384"/>
                  <a:pt x="954" y="384"/>
                </a:cubicBezTo>
                <a:cubicBezTo>
                  <a:pt x="956" y="385"/>
                  <a:pt x="958" y="382"/>
                  <a:pt x="954" y="381"/>
                </a:cubicBezTo>
                <a:cubicBezTo>
                  <a:pt x="949" y="379"/>
                  <a:pt x="951" y="377"/>
                  <a:pt x="946" y="376"/>
                </a:cubicBezTo>
                <a:cubicBezTo>
                  <a:pt x="942" y="375"/>
                  <a:pt x="942" y="377"/>
                  <a:pt x="939" y="377"/>
                </a:cubicBezTo>
                <a:close/>
                <a:moveTo>
                  <a:pt x="950" y="365"/>
                </a:moveTo>
                <a:cubicBezTo>
                  <a:pt x="956" y="364"/>
                  <a:pt x="957" y="369"/>
                  <a:pt x="962" y="365"/>
                </a:cubicBezTo>
                <a:cubicBezTo>
                  <a:pt x="966" y="360"/>
                  <a:pt x="968" y="359"/>
                  <a:pt x="967" y="356"/>
                </a:cubicBezTo>
                <a:cubicBezTo>
                  <a:pt x="966" y="352"/>
                  <a:pt x="965" y="352"/>
                  <a:pt x="968" y="351"/>
                </a:cubicBezTo>
                <a:cubicBezTo>
                  <a:pt x="971" y="350"/>
                  <a:pt x="969" y="346"/>
                  <a:pt x="968" y="344"/>
                </a:cubicBezTo>
                <a:cubicBezTo>
                  <a:pt x="966" y="342"/>
                  <a:pt x="968" y="340"/>
                  <a:pt x="970" y="339"/>
                </a:cubicBezTo>
                <a:cubicBezTo>
                  <a:pt x="971" y="338"/>
                  <a:pt x="970" y="336"/>
                  <a:pt x="969" y="333"/>
                </a:cubicBezTo>
                <a:cubicBezTo>
                  <a:pt x="967" y="331"/>
                  <a:pt x="965" y="331"/>
                  <a:pt x="963" y="333"/>
                </a:cubicBezTo>
                <a:cubicBezTo>
                  <a:pt x="961" y="334"/>
                  <a:pt x="962" y="338"/>
                  <a:pt x="958" y="339"/>
                </a:cubicBezTo>
                <a:cubicBezTo>
                  <a:pt x="955" y="340"/>
                  <a:pt x="955" y="342"/>
                  <a:pt x="952" y="343"/>
                </a:cubicBezTo>
                <a:cubicBezTo>
                  <a:pt x="950" y="343"/>
                  <a:pt x="947" y="343"/>
                  <a:pt x="947" y="346"/>
                </a:cubicBezTo>
                <a:cubicBezTo>
                  <a:pt x="946" y="348"/>
                  <a:pt x="946" y="348"/>
                  <a:pt x="943" y="347"/>
                </a:cubicBezTo>
                <a:cubicBezTo>
                  <a:pt x="940" y="347"/>
                  <a:pt x="939" y="347"/>
                  <a:pt x="938" y="349"/>
                </a:cubicBezTo>
                <a:cubicBezTo>
                  <a:pt x="936" y="351"/>
                  <a:pt x="938" y="354"/>
                  <a:pt x="940" y="358"/>
                </a:cubicBezTo>
                <a:cubicBezTo>
                  <a:pt x="942" y="363"/>
                  <a:pt x="945" y="365"/>
                  <a:pt x="950" y="365"/>
                </a:cubicBezTo>
                <a:close/>
                <a:moveTo>
                  <a:pt x="968" y="383"/>
                </a:moveTo>
                <a:cubicBezTo>
                  <a:pt x="966" y="383"/>
                  <a:pt x="963" y="383"/>
                  <a:pt x="964" y="384"/>
                </a:cubicBezTo>
                <a:cubicBezTo>
                  <a:pt x="964" y="386"/>
                  <a:pt x="967" y="387"/>
                  <a:pt x="969" y="386"/>
                </a:cubicBezTo>
                <a:cubicBezTo>
                  <a:pt x="973" y="384"/>
                  <a:pt x="969" y="383"/>
                  <a:pt x="968" y="383"/>
                </a:cubicBezTo>
                <a:close/>
                <a:moveTo>
                  <a:pt x="991" y="387"/>
                </a:moveTo>
                <a:cubicBezTo>
                  <a:pt x="994" y="386"/>
                  <a:pt x="995" y="386"/>
                  <a:pt x="999" y="383"/>
                </a:cubicBezTo>
                <a:cubicBezTo>
                  <a:pt x="1003" y="380"/>
                  <a:pt x="999" y="382"/>
                  <a:pt x="996" y="383"/>
                </a:cubicBezTo>
                <a:cubicBezTo>
                  <a:pt x="992" y="384"/>
                  <a:pt x="991" y="385"/>
                  <a:pt x="988" y="387"/>
                </a:cubicBezTo>
                <a:cubicBezTo>
                  <a:pt x="985" y="390"/>
                  <a:pt x="989" y="389"/>
                  <a:pt x="991" y="387"/>
                </a:cubicBezTo>
                <a:close/>
                <a:moveTo>
                  <a:pt x="978" y="388"/>
                </a:moveTo>
                <a:cubicBezTo>
                  <a:pt x="979" y="388"/>
                  <a:pt x="977" y="387"/>
                  <a:pt x="976" y="387"/>
                </a:cubicBezTo>
                <a:cubicBezTo>
                  <a:pt x="975" y="386"/>
                  <a:pt x="974" y="386"/>
                  <a:pt x="973" y="386"/>
                </a:cubicBezTo>
                <a:cubicBezTo>
                  <a:pt x="971" y="387"/>
                  <a:pt x="974" y="388"/>
                  <a:pt x="975" y="388"/>
                </a:cubicBezTo>
                <a:cubicBezTo>
                  <a:pt x="975" y="389"/>
                  <a:pt x="978" y="389"/>
                  <a:pt x="978" y="388"/>
                </a:cubicBezTo>
                <a:close/>
                <a:moveTo>
                  <a:pt x="976" y="384"/>
                </a:moveTo>
                <a:cubicBezTo>
                  <a:pt x="977" y="384"/>
                  <a:pt x="980" y="385"/>
                  <a:pt x="981" y="385"/>
                </a:cubicBezTo>
                <a:cubicBezTo>
                  <a:pt x="982" y="384"/>
                  <a:pt x="983" y="384"/>
                  <a:pt x="984" y="384"/>
                </a:cubicBezTo>
                <a:cubicBezTo>
                  <a:pt x="985" y="384"/>
                  <a:pt x="987" y="383"/>
                  <a:pt x="985" y="383"/>
                </a:cubicBezTo>
                <a:cubicBezTo>
                  <a:pt x="983" y="383"/>
                  <a:pt x="981" y="383"/>
                  <a:pt x="980" y="382"/>
                </a:cubicBezTo>
                <a:cubicBezTo>
                  <a:pt x="978" y="382"/>
                  <a:pt x="977" y="382"/>
                  <a:pt x="976" y="382"/>
                </a:cubicBezTo>
                <a:cubicBezTo>
                  <a:pt x="974" y="383"/>
                  <a:pt x="975" y="384"/>
                  <a:pt x="976" y="384"/>
                </a:cubicBezTo>
                <a:close/>
                <a:moveTo>
                  <a:pt x="975" y="372"/>
                </a:moveTo>
                <a:cubicBezTo>
                  <a:pt x="978" y="372"/>
                  <a:pt x="976" y="369"/>
                  <a:pt x="977" y="366"/>
                </a:cubicBezTo>
                <a:cubicBezTo>
                  <a:pt x="979" y="363"/>
                  <a:pt x="979" y="367"/>
                  <a:pt x="980" y="369"/>
                </a:cubicBezTo>
                <a:cubicBezTo>
                  <a:pt x="981" y="372"/>
                  <a:pt x="982" y="372"/>
                  <a:pt x="985" y="370"/>
                </a:cubicBezTo>
                <a:cubicBezTo>
                  <a:pt x="988" y="368"/>
                  <a:pt x="984" y="366"/>
                  <a:pt x="981" y="365"/>
                </a:cubicBezTo>
                <a:cubicBezTo>
                  <a:pt x="979" y="364"/>
                  <a:pt x="980" y="362"/>
                  <a:pt x="983" y="361"/>
                </a:cubicBezTo>
                <a:cubicBezTo>
                  <a:pt x="986" y="359"/>
                  <a:pt x="985" y="358"/>
                  <a:pt x="983" y="358"/>
                </a:cubicBezTo>
                <a:cubicBezTo>
                  <a:pt x="981" y="358"/>
                  <a:pt x="977" y="358"/>
                  <a:pt x="977" y="355"/>
                </a:cubicBezTo>
                <a:cubicBezTo>
                  <a:pt x="976" y="353"/>
                  <a:pt x="980" y="352"/>
                  <a:pt x="984" y="353"/>
                </a:cubicBezTo>
                <a:cubicBezTo>
                  <a:pt x="988" y="353"/>
                  <a:pt x="988" y="354"/>
                  <a:pt x="992" y="352"/>
                </a:cubicBezTo>
                <a:cubicBezTo>
                  <a:pt x="996" y="349"/>
                  <a:pt x="992" y="349"/>
                  <a:pt x="989" y="351"/>
                </a:cubicBezTo>
                <a:cubicBezTo>
                  <a:pt x="987" y="352"/>
                  <a:pt x="985" y="351"/>
                  <a:pt x="978" y="351"/>
                </a:cubicBezTo>
                <a:cubicBezTo>
                  <a:pt x="972" y="351"/>
                  <a:pt x="974" y="352"/>
                  <a:pt x="974" y="355"/>
                </a:cubicBezTo>
                <a:cubicBezTo>
                  <a:pt x="973" y="358"/>
                  <a:pt x="973" y="359"/>
                  <a:pt x="972" y="361"/>
                </a:cubicBezTo>
                <a:cubicBezTo>
                  <a:pt x="972" y="362"/>
                  <a:pt x="970" y="364"/>
                  <a:pt x="971" y="366"/>
                </a:cubicBezTo>
                <a:cubicBezTo>
                  <a:pt x="972" y="368"/>
                  <a:pt x="972" y="369"/>
                  <a:pt x="972" y="370"/>
                </a:cubicBezTo>
                <a:cubicBezTo>
                  <a:pt x="970" y="373"/>
                  <a:pt x="972" y="372"/>
                  <a:pt x="975" y="372"/>
                </a:cubicBezTo>
                <a:close/>
                <a:moveTo>
                  <a:pt x="1016" y="363"/>
                </a:moveTo>
                <a:cubicBezTo>
                  <a:pt x="1015" y="365"/>
                  <a:pt x="1020" y="364"/>
                  <a:pt x="1024" y="366"/>
                </a:cubicBezTo>
                <a:cubicBezTo>
                  <a:pt x="1028" y="368"/>
                  <a:pt x="1028" y="368"/>
                  <a:pt x="1031" y="370"/>
                </a:cubicBezTo>
                <a:cubicBezTo>
                  <a:pt x="1034" y="371"/>
                  <a:pt x="1037" y="372"/>
                  <a:pt x="1037" y="374"/>
                </a:cubicBezTo>
                <a:cubicBezTo>
                  <a:pt x="1037" y="376"/>
                  <a:pt x="1038" y="376"/>
                  <a:pt x="1040" y="380"/>
                </a:cubicBezTo>
                <a:cubicBezTo>
                  <a:pt x="1042" y="383"/>
                  <a:pt x="1041" y="381"/>
                  <a:pt x="1043" y="382"/>
                </a:cubicBezTo>
                <a:cubicBezTo>
                  <a:pt x="1046" y="383"/>
                  <a:pt x="1046" y="384"/>
                  <a:pt x="1050" y="384"/>
                </a:cubicBezTo>
                <a:cubicBezTo>
                  <a:pt x="1054" y="384"/>
                  <a:pt x="1056" y="383"/>
                  <a:pt x="1056" y="382"/>
                </a:cubicBezTo>
                <a:cubicBezTo>
                  <a:pt x="1056" y="380"/>
                  <a:pt x="1058" y="380"/>
                  <a:pt x="1062" y="382"/>
                </a:cubicBezTo>
                <a:cubicBezTo>
                  <a:pt x="1067" y="383"/>
                  <a:pt x="1067" y="385"/>
                  <a:pt x="1069" y="387"/>
                </a:cubicBezTo>
                <a:cubicBezTo>
                  <a:pt x="1070" y="389"/>
                  <a:pt x="1073" y="388"/>
                  <a:pt x="1076" y="390"/>
                </a:cubicBezTo>
                <a:cubicBezTo>
                  <a:pt x="1079" y="391"/>
                  <a:pt x="1079" y="389"/>
                  <a:pt x="1079" y="388"/>
                </a:cubicBezTo>
                <a:cubicBezTo>
                  <a:pt x="1078" y="387"/>
                  <a:pt x="1073" y="383"/>
                  <a:pt x="1070" y="382"/>
                </a:cubicBezTo>
                <a:cubicBezTo>
                  <a:pt x="1068" y="380"/>
                  <a:pt x="1068" y="378"/>
                  <a:pt x="1070" y="377"/>
                </a:cubicBezTo>
                <a:cubicBezTo>
                  <a:pt x="1071" y="375"/>
                  <a:pt x="1065" y="372"/>
                  <a:pt x="1063" y="370"/>
                </a:cubicBezTo>
                <a:cubicBezTo>
                  <a:pt x="1060" y="368"/>
                  <a:pt x="1056" y="366"/>
                  <a:pt x="1053" y="365"/>
                </a:cubicBezTo>
                <a:cubicBezTo>
                  <a:pt x="1049" y="364"/>
                  <a:pt x="1045" y="361"/>
                  <a:pt x="1042" y="361"/>
                </a:cubicBezTo>
                <a:cubicBezTo>
                  <a:pt x="1039" y="360"/>
                  <a:pt x="1037" y="359"/>
                  <a:pt x="1034" y="360"/>
                </a:cubicBezTo>
                <a:cubicBezTo>
                  <a:pt x="1031" y="360"/>
                  <a:pt x="1031" y="362"/>
                  <a:pt x="1030" y="364"/>
                </a:cubicBezTo>
                <a:cubicBezTo>
                  <a:pt x="1028" y="365"/>
                  <a:pt x="1027" y="365"/>
                  <a:pt x="1025" y="363"/>
                </a:cubicBezTo>
                <a:cubicBezTo>
                  <a:pt x="1023" y="361"/>
                  <a:pt x="1023" y="361"/>
                  <a:pt x="1023" y="358"/>
                </a:cubicBezTo>
                <a:cubicBezTo>
                  <a:pt x="1023" y="355"/>
                  <a:pt x="1020" y="356"/>
                  <a:pt x="1017" y="356"/>
                </a:cubicBezTo>
                <a:cubicBezTo>
                  <a:pt x="1014" y="357"/>
                  <a:pt x="1013" y="358"/>
                  <a:pt x="1014" y="359"/>
                </a:cubicBezTo>
                <a:cubicBezTo>
                  <a:pt x="1015" y="360"/>
                  <a:pt x="1018" y="361"/>
                  <a:pt x="1016" y="363"/>
                </a:cubicBezTo>
                <a:close/>
                <a:moveTo>
                  <a:pt x="1078" y="375"/>
                </a:moveTo>
                <a:cubicBezTo>
                  <a:pt x="1079" y="375"/>
                  <a:pt x="1084" y="372"/>
                  <a:pt x="1085" y="371"/>
                </a:cubicBezTo>
                <a:cubicBezTo>
                  <a:pt x="1086" y="370"/>
                  <a:pt x="1088" y="370"/>
                  <a:pt x="1086" y="368"/>
                </a:cubicBezTo>
                <a:cubicBezTo>
                  <a:pt x="1084" y="366"/>
                  <a:pt x="1085" y="366"/>
                  <a:pt x="1082" y="368"/>
                </a:cubicBezTo>
                <a:cubicBezTo>
                  <a:pt x="1080" y="370"/>
                  <a:pt x="1081" y="371"/>
                  <a:pt x="1078" y="371"/>
                </a:cubicBezTo>
                <a:cubicBezTo>
                  <a:pt x="1076" y="372"/>
                  <a:pt x="1075" y="373"/>
                  <a:pt x="1073" y="373"/>
                </a:cubicBezTo>
                <a:cubicBezTo>
                  <a:pt x="1072" y="373"/>
                  <a:pt x="1074" y="375"/>
                  <a:pt x="1078" y="375"/>
                </a:cubicBezTo>
                <a:close/>
                <a:moveTo>
                  <a:pt x="1099" y="378"/>
                </a:moveTo>
                <a:cubicBezTo>
                  <a:pt x="1099" y="377"/>
                  <a:pt x="1097" y="377"/>
                  <a:pt x="1095" y="375"/>
                </a:cubicBezTo>
                <a:cubicBezTo>
                  <a:pt x="1092" y="372"/>
                  <a:pt x="1093" y="373"/>
                  <a:pt x="1093" y="375"/>
                </a:cubicBezTo>
                <a:cubicBezTo>
                  <a:pt x="1093" y="377"/>
                  <a:pt x="1093" y="377"/>
                  <a:pt x="1095" y="378"/>
                </a:cubicBezTo>
                <a:cubicBezTo>
                  <a:pt x="1098" y="379"/>
                  <a:pt x="1098" y="379"/>
                  <a:pt x="1099" y="378"/>
                </a:cubicBezTo>
                <a:close/>
                <a:moveTo>
                  <a:pt x="1126" y="431"/>
                </a:moveTo>
                <a:cubicBezTo>
                  <a:pt x="1130" y="434"/>
                  <a:pt x="1130" y="434"/>
                  <a:pt x="1133" y="434"/>
                </a:cubicBezTo>
                <a:cubicBezTo>
                  <a:pt x="1135" y="435"/>
                  <a:pt x="1135" y="433"/>
                  <a:pt x="1133" y="432"/>
                </a:cubicBezTo>
                <a:cubicBezTo>
                  <a:pt x="1130" y="431"/>
                  <a:pt x="1130" y="431"/>
                  <a:pt x="1128" y="429"/>
                </a:cubicBezTo>
                <a:cubicBezTo>
                  <a:pt x="1125" y="427"/>
                  <a:pt x="1124" y="426"/>
                  <a:pt x="1124" y="426"/>
                </a:cubicBezTo>
                <a:cubicBezTo>
                  <a:pt x="1123" y="426"/>
                  <a:pt x="1125" y="430"/>
                  <a:pt x="1126" y="431"/>
                </a:cubicBezTo>
                <a:close/>
                <a:moveTo>
                  <a:pt x="1161" y="492"/>
                </a:moveTo>
                <a:cubicBezTo>
                  <a:pt x="1159" y="493"/>
                  <a:pt x="1157" y="494"/>
                  <a:pt x="1159" y="494"/>
                </a:cubicBezTo>
                <a:cubicBezTo>
                  <a:pt x="1161" y="495"/>
                  <a:pt x="1161" y="498"/>
                  <a:pt x="1162" y="499"/>
                </a:cubicBezTo>
                <a:cubicBezTo>
                  <a:pt x="1163" y="500"/>
                  <a:pt x="1161" y="501"/>
                  <a:pt x="1163" y="502"/>
                </a:cubicBezTo>
                <a:cubicBezTo>
                  <a:pt x="1165" y="503"/>
                  <a:pt x="1167" y="502"/>
                  <a:pt x="1167" y="500"/>
                </a:cubicBezTo>
                <a:cubicBezTo>
                  <a:pt x="1167" y="498"/>
                  <a:pt x="1169" y="497"/>
                  <a:pt x="1170" y="495"/>
                </a:cubicBezTo>
                <a:cubicBezTo>
                  <a:pt x="1171" y="493"/>
                  <a:pt x="1173" y="493"/>
                  <a:pt x="1175" y="491"/>
                </a:cubicBezTo>
                <a:cubicBezTo>
                  <a:pt x="1176" y="488"/>
                  <a:pt x="1174" y="488"/>
                  <a:pt x="1172" y="489"/>
                </a:cubicBezTo>
                <a:cubicBezTo>
                  <a:pt x="1170" y="490"/>
                  <a:pt x="1168" y="490"/>
                  <a:pt x="1167" y="489"/>
                </a:cubicBezTo>
                <a:cubicBezTo>
                  <a:pt x="1165" y="488"/>
                  <a:pt x="1164" y="486"/>
                  <a:pt x="1163" y="486"/>
                </a:cubicBezTo>
                <a:cubicBezTo>
                  <a:pt x="1163" y="486"/>
                  <a:pt x="1162" y="484"/>
                  <a:pt x="1162" y="482"/>
                </a:cubicBezTo>
                <a:cubicBezTo>
                  <a:pt x="1162" y="480"/>
                  <a:pt x="1161" y="479"/>
                  <a:pt x="1158" y="477"/>
                </a:cubicBezTo>
                <a:cubicBezTo>
                  <a:pt x="1156" y="476"/>
                  <a:pt x="1155" y="475"/>
                  <a:pt x="1154" y="476"/>
                </a:cubicBezTo>
                <a:cubicBezTo>
                  <a:pt x="1153" y="477"/>
                  <a:pt x="1155" y="479"/>
                  <a:pt x="1157" y="480"/>
                </a:cubicBezTo>
                <a:cubicBezTo>
                  <a:pt x="1159" y="482"/>
                  <a:pt x="1158" y="484"/>
                  <a:pt x="1160" y="485"/>
                </a:cubicBezTo>
                <a:cubicBezTo>
                  <a:pt x="1162" y="486"/>
                  <a:pt x="1163" y="491"/>
                  <a:pt x="1161" y="492"/>
                </a:cubicBezTo>
                <a:close/>
                <a:moveTo>
                  <a:pt x="1160" y="501"/>
                </a:moveTo>
                <a:cubicBezTo>
                  <a:pt x="1160" y="499"/>
                  <a:pt x="1156" y="501"/>
                  <a:pt x="1154" y="499"/>
                </a:cubicBezTo>
                <a:cubicBezTo>
                  <a:pt x="1153" y="497"/>
                  <a:pt x="1152" y="500"/>
                  <a:pt x="1152" y="501"/>
                </a:cubicBezTo>
                <a:cubicBezTo>
                  <a:pt x="1152" y="503"/>
                  <a:pt x="1150" y="504"/>
                  <a:pt x="1149" y="506"/>
                </a:cubicBezTo>
                <a:cubicBezTo>
                  <a:pt x="1148" y="509"/>
                  <a:pt x="1145" y="511"/>
                  <a:pt x="1140" y="512"/>
                </a:cubicBezTo>
                <a:cubicBezTo>
                  <a:pt x="1135" y="513"/>
                  <a:pt x="1135" y="515"/>
                  <a:pt x="1133" y="518"/>
                </a:cubicBezTo>
                <a:cubicBezTo>
                  <a:pt x="1131" y="520"/>
                  <a:pt x="1133" y="521"/>
                  <a:pt x="1134" y="521"/>
                </a:cubicBezTo>
                <a:cubicBezTo>
                  <a:pt x="1134" y="521"/>
                  <a:pt x="1137" y="522"/>
                  <a:pt x="1141" y="523"/>
                </a:cubicBezTo>
                <a:cubicBezTo>
                  <a:pt x="1145" y="523"/>
                  <a:pt x="1147" y="518"/>
                  <a:pt x="1148" y="516"/>
                </a:cubicBezTo>
                <a:cubicBezTo>
                  <a:pt x="1149" y="513"/>
                  <a:pt x="1151" y="513"/>
                  <a:pt x="1153" y="512"/>
                </a:cubicBezTo>
                <a:cubicBezTo>
                  <a:pt x="1156" y="510"/>
                  <a:pt x="1155" y="509"/>
                  <a:pt x="1156" y="508"/>
                </a:cubicBezTo>
                <a:cubicBezTo>
                  <a:pt x="1159" y="505"/>
                  <a:pt x="1160" y="503"/>
                  <a:pt x="1160" y="501"/>
                </a:cubicBezTo>
                <a:close/>
                <a:moveTo>
                  <a:pt x="1060" y="504"/>
                </a:moveTo>
                <a:cubicBezTo>
                  <a:pt x="1062" y="506"/>
                  <a:pt x="1062" y="508"/>
                  <a:pt x="1064" y="510"/>
                </a:cubicBezTo>
                <a:cubicBezTo>
                  <a:pt x="1066" y="511"/>
                  <a:pt x="1068" y="509"/>
                  <a:pt x="1069" y="507"/>
                </a:cubicBezTo>
                <a:cubicBezTo>
                  <a:pt x="1071" y="506"/>
                  <a:pt x="1071" y="503"/>
                  <a:pt x="1071" y="501"/>
                </a:cubicBezTo>
                <a:cubicBezTo>
                  <a:pt x="1071" y="498"/>
                  <a:pt x="1070" y="499"/>
                  <a:pt x="1068" y="500"/>
                </a:cubicBezTo>
                <a:cubicBezTo>
                  <a:pt x="1066" y="502"/>
                  <a:pt x="1066" y="501"/>
                  <a:pt x="1063" y="500"/>
                </a:cubicBezTo>
                <a:cubicBezTo>
                  <a:pt x="1055" y="497"/>
                  <a:pt x="1059" y="503"/>
                  <a:pt x="1060" y="504"/>
                </a:cubicBezTo>
                <a:close/>
                <a:moveTo>
                  <a:pt x="1000" y="365"/>
                </a:moveTo>
                <a:cubicBezTo>
                  <a:pt x="999" y="365"/>
                  <a:pt x="999" y="365"/>
                  <a:pt x="997" y="365"/>
                </a:cubicBezTo>
                <a:cubicBezTo>
                  <a:pt x="996" y="365"/>
                  <a:pt x="995" y="366"/>
                  <a:pt x="996" y="366"/>
                </a:cubicBezTo>
                <a:cubicBezTo>
                  <a:pt x="997" y="366"/>
                  <a:pt x="998" y="367"/>
                  <a:pt x="999" y="367"/>
                </a:cubicBezTo>
                <a:cubicBezTo>
                  <a:pt x="1000" y="366"/>
                  <a:pt x="1001" y="366"/>
                  <a:pt x="1000" y="365"/>
                </a:cubicBezTo>
                <a:close/>
                <a:moveTo>
                  <a:pt x="1010" y="367"/>
                </a:moveTo>
                <a:cubicBezTo>
                  <a:pt x="1013" y="367"/>
                  <a:pt x="1011" y="365"/>
                  <a:pt x="1009" y="365"/>
                </a:cubicBezTo>
                <a:cubicBezTo>
                  <a:pt x="1007" y="364"/>
                  <a:pt x="1006" y="364"/>
                  <a:pt x="1003" y="365"/>
                </a:cubicBezTo>
                <a:cubicBezTo>
                  <a:pt x="1000" y="365"/>
                  <a:pt x="1002" y="367"/>
                  <a:pt x="1004" y="366"/>
                </a:cubicBezTo>
                <a:cubicBezTo>
                  <a:pt x="1007" y="366"/>
                  <a:pt x="1008" y="366"/>
                  <a:pt x="1010" y="367"/>
                </a:cubicBezTo>
                <a:close/>
                <a:moveTo>
                  <a:pt x="1171" y="426"/>
                </a:moveTo>
                <a:cubicBezTo>
                  <a:pt x="1171" y="425"/>
                  <a:pt x="1170" y="426"/>
                  <a:pt x="1167" y="426"/>
                </a:cubicBezTo>
                <a:cubicBezTo>
                  <a:pt x="1164" y="427"/>
                  <a:pt x="1168" y="429"/>
                  <a:pt x="1169" y="429"/>
                </a:cubicBezTo>
                <a:cubicBezTo>
                  <a:pt x="1170" y="429"/>
                  <a:pt x="1172" y="428"/>
                  <a:pt x="1171" y="426"/>
                </a:cubicBezTo>
                <a:close/>
                <a:moveTo>
                  <a:pt x="1175" y="423"/>
                </a:moveTo>
                <a:cubicBezTo>
                  <a:pt x="1177" y="423"/>
                  <a:pt x="1177" y="421"/>
                  <a:pt x="1176" y="421"/>
                </a:cubicBezTo>
                <a:cubicBezTo>
                  <a:pt x="1175" y="420"/>
                  <a:pt x="1172" y="421"/>
                  <a:pt x="1171" y="423"/>
                </a:cubicBezTo>
                <a:cubicBezTo>
                  <a:pt x="1171" y="424"/>
                  <a:pt x="1174" y="423"/>
                  <a:pt x="1175" y="423"/>
                </a:cubicBezTo>
                <a:close/>
                <a:moveTo>
                  <a:pt x="1135" y="406"/>
                </a:moveTo>
                <a:cubicBezTo>
                  <a:pt x="1135" y="404"/>
                  <a:pt x="1134" y="404"/>
                  <a:pt x="1134" y="404"/>
                </a:cubicBezTo>
                <a:cubicBezTo>
                  <a:pt x="1133" y="404"/>
                  <a:pt x="1132" y="405"/>
                  <a:pt x="1133" y="406"/>
                </a:cubicBezTo>
                <a:cubicBezTo>
                  <a:pt x="1134" y="408"/>
                  <a:pt x="1135" y="407"/>
                  <a:pt x="1135" y="406"/>
                </a:cubicBezTo>
                <a:close/>
                <a:moveTo>
                  <a:pt x="1116" y="385"/>
                </a:moveTo>
                <a:cubicBezTo>
                  <a:pt x="1115" y="384"/>
                  <a:pt x="1113" y="384"/>
                  <a:pt x="1111" y="384"/>
                </a:cubicBezTo>
                <a:cubicBezTo>
                  <a:pt x="1110" y="384"/>
                  <a:pt x="1112" y="385"/>
                  <a:pt x="1113" y="386"/>
                </a:cubicBezTo>
                <a:cubicBezTo>
                  <a:pt x="1113" y="386"/>
                  <a:pt x="1116" y="386"/>
                  <a:pt x="1116" y="385"/>
                </a:cubicBezTo>
                <a:close/>
                <a:moveTo>
                  <a:pt x="1115" y="389"/>
                </a:moveTo>
                <a:cubicBezTo>
                  <a:pt x="1116" y="391"/>
                  <a:pt x="1118" y="391"/>
                  <a:pt x="1118" y="391"/>
                </a:cubicBezTo>
                <a:cubicBezTo>
                  <a:pt x="1118" y="391"/>
                  <a:pt x="1119" y="390"/>
                  <a:pt x="1118" y="389"/>
                </a:cubicBezTo>
                <a:cubicBezTo>
                  <a:pt x="1117" y="389"/>
                  <a:pt x="1115" y="389"/>
                  <a:pt x="1115" y="389"/>
                </a:cubicBezTo>
                <a:close/>
                <a:moveTo>
                  <a:pt x="1104" y="384"/>
                </a:moveTo>
                <a:cubicBezTo>
                  <a:pt x="1104" y="383"/>
                  <a:pt x="1104" y="382"/>
                  <a:pt x="1103" y="383"/>
                </a:cubicBezTo>
                <a:cubicBezTo>
                  <a:pt x="1102" y="383"/>
                  <a:pt x="1102" y="384"/>
                  <a:pt x="1103" y="384"/>
                </a:cubicBezTo>
                <a:cubicBezTo>
                  <a:pt x="1104" y="385"/>
                  <a:pt x="1104" y="384"/>
                  <a:pt x="1104" y="384"/>
                </a:cubicBezTo>
                <a:close/>
                <a:moveTo>
                  <a:pt x="1004" y="353"/>
                </a:moveTo>
                <a:cubicBezTo>
                  <a:pt x="1005" y="351"/>
                  <a:pt x="1004" y="351"/>
                  <a:pt x="1003" y="349"/>
                </a:cubicBezTo>
                <a:cubicBezTo>
                  <a:pt x="1002" y="346"/>
                  <a:pt x="1003" y="346"/>
                  <a:pt x="1000" y="348"/>
                </a:cubicBezTo>
                <a:cubicBezTo>
                  <a:pt x="998" y="350"/>
                  <a:pt x="1000" y="351"/>
                  <a:pt x="1001" y="353"/>
                </a:cubicBezTo>
                <a:cubicBezTo>
                  <a:pt x="1002" y="355"/>
                  <a:pt x="1002" y="355"/>
                  <a:pt x="1004" y="353"/>
                </a:cubicBezTo>
                <a:close/>
                <a:moveTo>
                  <a:pt x="994" y="332"/>
                </a:moveTo>
                <a:cubicBezTo>
                  <a:pt x="994" y="331"/>
                  <a:pt x="994" y="331"/>
                  <a:pt x="995" y="329"/>
                </a:cubicBezTo>
                <a:cubicBezTo>
                  <a:pt x="996" y="328"/>
                  <a:pt x="997" y="325"/>
                  <a:pt x="996" y="324"/>
                </a:cubicBezTo>
                <a:cubicBezTo>
                  <a:pt x="995" y="323"/>
                  <a:pt x="996" y="321"/>
                  <a:pt x="993" y="323"/>
                </a:cubicBezTo>
                <a:cubicBezTo>
                  <a:pt x="990" y="325"/>
                  <a:pt x="988" y="324"/>
                  <a:pt x="985" y="325"/>
                </a:cubicBezTo>
                <a:cubicBezTo>
                  <a:pt x="983" y="326"/>
                  <a:pt x="982" y="328"/>
                  <a:pt x="985" y="328"/>
                </a:cubicBezTo>
                <a:cubicBezTo>
                  <a:pt x="989" y="329"/>
                  <a:pt x="990" y="329"/>
                  <a:pt x="989" y="331"/>
                </a:cubicBezTo>
                <a:cubicBezTo>
                  <a:pt x="988" y="332"/>
                  <a:pt x="991" y="333"/>
                  <a:pt x="992" y="334"/>
                </a:cubicBezTo>
                <a:cubicBezTo>
                  <a:pt x="993" y="335"/>
                  <a:pt x="995" y="334"/>
                  <a:pt x="994" y="332"/>
                </a:cubicBezTo>
                <a:close/>
                <a:moveTo>
                  <a:pt x="979" y="303"/>
                </a:moveTo>
                <a:cubicBezTo>
                  <a:pt x="979" y="301"/>
                  <a:pt x="980" y="299"/>
                  <a:pt x="982" y="297"/>
                </a:cubicBezTo>
                <a:cubicBezTo>
                  <a:pt x="984" y="295"/>
                  <a:pt x="983" y="295"/>
                  <a:pt x="982" y="293"/>
                </a:cubicBezTo>
                <a:cubicBezTo>
                  <a:pt x="982" y="290"/>
                  <a:pt x="983" y="291"/>
                  <a:pt x="980" y="290"/>
                </a:cubicBezTo>
                <a:cubicBezTo>
                  <a:pt x="977" y="290"/>
                  <a:pt x="977" y="292"/>
                  <a:pt x="976" y="293"/>
                </a:cubicBezTo>
                <a:cubicBezTo>
                  <a:pt x="976" y="294"/>
                  <a:pt x="976" y="297"/>
                  <a:pt x="976" y="298"/>
                </a:cubicBezTo>
                <a:cubicBezTo>
                  <a:pt x="976" y="299"/>
                  <a:pt x="973" y="298"/>
                  <a:pt x="974" y="300"/>
                </a:cubicBezTo>
                <a:cubicBezTo>
                  <a:pt x="976" y="302"/>
                  <a:pt x="976" y="304"/>
                  <a:pt x="977" y="306"/>
                </a:cubicBezTo>
                <a:cubicBezTo>
                  <a:pt x="978" y="308"/>
                  <a:pt x="979" y="308"/>
                  <a:pt x="980" y="307"/>
                </a:cubicBezTo>
                <a:cubicBezTo>
                  <a:pt x="982" y="307"/>
                  <a:pt x="984" y="307"/>
                  <a:pt x="986" y="308"/>
                </a:cubicBezTo>
                <a:cubicBezTo>
                  <a:pt x="988" y="310"/>
                  <a:pt x="989" y="309"/>
                  <a:pt x="988" y="308"/>
                </a:cubicBezTo>
                <a:cubicBezTo>
                  <a:pt x="988" y="306"/>
                  <a:pt x="986" y="305"/>
                  <a:pt x="984" y="305"/>
                </a:cubicBezTo>
                <a:cubicBezTo>
                  <a:pt x="982" y="305"/>
                  <a:pt x="980" y="305"/>
                  <a:pt x="979" y="303"/>
                </a:cubicBezTo>
                <a:close/>
                <a:moveTo>
                  <a:pt x="994" y="319"/>
                </a:moveTo>
                <a:cubicBezTo>
                  <a:pt x="994" y="319"/>
                  <a:pt x="994" y="316"/>
                  <a:pt x="994" y="312"/>
                </a:cubicBezTo>
                <a:cubicBezTo>
                  <a:pt x="994" y="309"/>
                  <a:pt x="993" y="311"/>
                  <a:pt x="991" y="311"/>
                </a:cubicBezTo>
                <a:cubicBezTo>
                  <a:pt x="989" y="311"/>
                  <a:pt x="990" y="312"/>
                  <a:pt x="991" y="313"/>
                </a:cubicBezTo>
                <a:cubicBezTo>
                  <a:pt x="991" y="314"/>
                  <a:pt x="991" y="315"/>
                  <a:pt x="991" y="316"/>
                </a:cubicBezTo>
                <a:cubicBezTo>
                  <a:pt x="991" y="318"/>
                  <a:pt x="994" y="320"/>
                  <a:pt x="994" y="319"/>
                </a:cubicBezTo>
                <a:close/>
                <a:moveTo>
                  <a:pt x="982" y="321"/>
                </a:moveTo>
                <a:cubicBezTo>
                  <a:pt x="982" y="322"/>
                  <a:pt x="985" y="323"/>
                  <a:pt x="986" y="321"/>
                </a:cubicBezTo>
                <a:cubicBezTo>
                  <a:pt x="988" y="319"/>
                  <a:pt x="989" y="318"/>
                  <a:pt x="988" y="317"/>
                </a:cubicBezTo>
                <a:cubicBezTo>
                  <a:pt x="986" y="316"/>
                  <a:pt x="985" y="316"/>
                  <a:pt x="983" y="314"/>
                </a:cubicBezTo>
                <a:cubicBezTo>
                  <a:pt x="980" y="313"/>
                  <a:pt x="980" y="315"/>
                  <a:pt x="980" y="317"/>
                </a:cubicBezTo>
                <a:cubicBezTo>
                  <a:pt x="980" y="319"/>
                  <a:pt x="982" y="319"/>
                  <a:pt x="982" y="321"/>
                </a:cubicBezTo>
                <a:close/>
                <a:moveTo>
                  <a:pt x="970" y="322"/>
                </a:moveTo>
                <a:cubicBezTo>
                  <a:pt x="971" y="321"/>
                  <a:pt x="971" y="320"/>
                  <a:pt x="972" y="320"/>
                </a:cubicBezTo>
                <a:cubicBezTo>
                  <a:pt x="974" y="319"/>
                  <a:pt x="974" y="319"/>
                  <a:pt x="974" y="317"/>
                </a:cubicBezTo>
                <a:cubicBezTo>
                  <a:pt x="974" y="316"/>
                  <a:pt x="973" y="315"/>
                  <a:pt x="972" y="317"/>
                </a:cubicBezTo>
                <a:cubicBezTo>
                  <a:pt x="970" y="319"/>
                  <a:pt x="970" y="318"/>
                  <a:pt x="969" y="320"/>
                </a:cubicBezTo>
                <a:cubicBezTo>
                  <a:pt x="968" y="322"/>
                  <a:pt x="965" y="323"/>
                  <a:pt x="965" y="324"/>
                </a:cubicBezTo>
                <a:cubicBezTo>
                  <a:pt x="964" y="326"/>
                  <a:pt x="965" y="326"/>
                  <a:pt x="967" y="325"/>
                </a:cubicBezTo>
                <a:cubicBezTo>
                  <a:pt x="969" y="323"/>
                  <a:pt x="969" y="324"/>
                  <a:pt x="970" y="322"/>
                </a:cubicBezTo>
                <a:close/>
                <a:moveTo>
                  <a:pt x="937" y="291"/>
                </a:moveTo>
                <a:cubicBezTo>
                  <a:pt x="937" y="293"/>
                  <a:pt x="938" y="293"/>
                  <a:pt x="940" y="293"/>
                </a:cubicBezTo>
                <a:cubicBezTo>
                  <a:pt x="942" y="293"/>
                  <a:pt x="944" y="292"/>
                  <a:pt x="944" y="290"/>
                </a:cubicBezTo>
                <a:cubicBezTo>
                  <a:pt x="945" y="289"/>
                  <a:pt x="946" y="286"/>
                  <a:pt x="943" y="286"/>
                </a:cubicBezTo>
                <a:cubicBezTo>
                  <a:pt x="941" y="286"/>
                  <a:pt x="940" y="287"/>
                  <a:pt x="938" y="288"/>
                </a:cubicBezTo>
                <a:cubicBezTo>
                  <a:pt x="936" y="288"/>
                  <a:pt x="936" y="289"/>
                  <a:pt x="937" y="291"/>
                </a:cubicBezTo>
                <a:close/>
                <a:moveTo>
                  <a:pt x="981" y="275"/>
                </a:moveTo>
                <a:cubicBezTo>
                  <a:pt x="980" y="273"/>
                  <a:pt x="982" y="271"/>
                  <a:pt x="983" y="269"/>
                </a:cubicBezTo>
                <a:cubicBezTo>
                  <a:pt x="983" y="266"/>
                  <a:pt x="982" y="266"/>
                  <a:pt x="981" y="266"/>
                </a:cubicBezTo>
                <a:cubicBezTo>
                  <a:pt x="980" y="267"/>
                  <a:pt x="979" y="268"/>
                  <a:pt x="978" y="270"/>
                </a:cubicBezTo>
                <a:cubicBezTo>
                  <a:pt x="977" y="271"/>
                  <a:pt x="976" y="273"/>
                  <a:pt x="977" y="275"/>
                </a:cubicBezTo>
                <a:cubicBezTo>
                  <a:pt x="977" y="279"/>
                  <a:pt x="981" y="277"/>
                  <a:pt x="981" y="275"/>
                </a:cubicBezTo>
                <a:close/>
                <a:moveTo>
                  <a:pt x="1008" y="241"/>
                </a:moveTo>
                <a:cubicBezTo>
                  <a:pt x="1007" y="242"/>
                  <a:pt x="1006" y="243"/>
                  <a:pt x="1009" y="243"/>
                </a:cubicBezTo>
                <a:cubicBezTo>
                  <a:pt x="1012" y="243"/>
                  <a:pt x="1013" y="241"/>
                  <a:pt x="1013" y="240"/>
                </a:cubicBezTo>
                <a:cubicBezTo>
                  <a:pt x="1014" y="238"/>
                  <a:pt x="1014" y="236"/>
                  <a:pt x="1013" y="235"/>
                </a:cubicBezTo>
                <a:cubicBezTo>
                  <a:pt x="1011" y="233"/>
                  <a:pt x="1013" y="233"/>
                  <a:pt x="1015" y="233"/>
                </a:cubicBezTo>
                <a:cubicBezTo>
                  <a:pt x="1017" y="233"/>
                  <a:pt x="1018" y="233"/>
                  <a:pt x="1017" y="234"/>
                </a:cubicBezTo>
                <a:cubicBezTo>
                  <a:pt x="1015" y="234"/>
                  <a:pt x="1016" y="236"/>
                  <a:pt x="1017" y="237"/>
                </a:cubicBezTo>
                <a:cubicBezTo>
                  <a:pt x="1018" y="239"/>
                  <a:pt x="1019" y="236"/>
                  <a:pt x="1021" y="235"/>
                </a:cubicBezTo>
                <a:cubicBezTo>
                  <a:pt x="1023" y="234"/>
                  <a:pt x="1024" y="234"/>
                  <a:pt x="1023" y="232"/>
                </a:cubicBezTo>
                <a:cubicBezTo>
                  <a:pt x="1023" y="231"/>
                  <a:pt x="1024" y="233"/>
                  <a:pt x="1025" y="234"/>
                </a:cubicBezTo>
                <a:cubicBezTo>
                  <a:pt x="1025" y="235"/>
                  <a:pt x="1026" y="236"/>
                  <a:pt x="1028" y="234"/>
                </a:cubicBezTo>
                <a:cubicBezTo>
                  <a:pt x="1029" y="233"/>
                  <a:pt x="1030" y="231"/>
                  <a:pt x="1030" y="231"/>
                </a:cubicBezTo>
                <a:cubicBezTo>
                  <a:pt x="1031" y="230"/>
                  <a:pt x="1033" y="232"/>
                  <a:pt x="1038" y="231"/>
                </a:cubicBezTo>
                <a:cubicBezTo>
                  <a:pt x="1043" y="231"/>
                  <a:pt x="1045" y="226"/>
                  <a:pt x="1045" y="225"/>
                </a:cubicBezTo>
                <a:cubicBezTo>
                  <a:pt x="1045" y="224"/>
                  <a:pt x="1045" y="221"/>
                  <a:pt x="1045" y="218"/>
                </a:cubicBezTo>
                <a:cubicBezTo>
                  <a:pt x="1045" y="216"/>
                  <a:pt x="1045" y="216"/>
                  <a:pt x="1047" y="215"/>
                </a:cubicBezTo>
                <a:cubicBezTo>
                  <a:pt x="1049" y="214"/>
                  <a:pt x="1049" y="210"/>
                  <a:pt x="1048" y="208"/>
                </a:cubicBezTo>
                <a:cubicBezTo>
                  <a:pt x="1047" y="206"/>
                  <a:pt x="1046" y="206"/>
                  <a:pt x="1044" y="206"/>
                </a:cubicBezTo>
                <a:cubicBezTo>
                  <a:pt x="1042" y="206"/>
                  <a:pt x="1042" y="208"/>
                  <a:pt x="1042" y="210"/>
                </a:cubicBezTo>
                <a:cubicBezTo>
                  <a:pt x="1042" y="212"/>
                  <a:pt x="1041" y="214"/>
                  <a:pt x="1039" y="217"/>
                </a:cubicBezTo>
                <a:cubicBezTo>
                  <a:pt x="1037" y="219"/>
                  <a:pt x="1035" y="220"/>
                  <a:pt x="1033" y="222"/>
                </a:cubicBezTo>
                <a:cubicBezTo>
                  <a:pt x="1030" y="223"/>
                  <a:pt x="1029" y="224"/>
                  <a:pt x="1028" y="226"/>
                </a:cubicBezTo>
                <a:cubicBezTo>
                  <a:pt x="1027" y="228"/>
                  <a:pt x="1025" y="227"/>
                  <a:pt x="1022" y="227"/>
                </a:cubicBezTo>
                <a:cubicBezTo>
                  <a:pt x="1018" y="227"/>
                  <a:pt x="1018" y="227"/>
                  <a:pt x="1016" y="229"/>
                </a:cubicBezTo>
                <a:cubicBezTo>
                  <a:pt x="1014" y="231"/>
                  <a:pt x="1012" y="232"/>
                  <a:pt x="1009" y="232"/>
                </a:cubicBezTo>
                <a:cubicBezTo>
                  <a:pt x="1006" y="233"/>
                  <a:pt x="1007" y="236"/>
                  <a:pt x="1007" y="238"/>
                </a:cubicBezTo>
                <a:cubicBezTo>
                  <a:pt x="1008" y="239"/>
                  <a:pt x="1008" y="240"/>
                  <a:pt x="1008" y="241"/>
                </a:cubicBezTo>
                <a:close/>
                <a:moveTo>
                  <a:pt x="1045" y="201"/>
                </a:moveTo>
                <a:cubicBezTo>
                  <a:pt x="1045" y="201"/>
                  <a:pt x="1047" y="200"/>
                  <a:pt x="1047" y="200"/>
                </a:cubicBezTo>
                <a:cubicBezTo>
                  <a:pt x="1047" y="200"/>
                  <a:pt x="1048" y="201"/>
                  <a:pt x="1050" y="201"/>
                </a:cubicBezTo>
                <a:cubicBezTo>
                  <a:pt x="1052" y="202"/>
                  <a:pt x="1053" y="202"/>
                  <a:pt x="1054" y="201"/>
                </a:cubicBezTo>
                <a:cubicBezTo>
                  <a:pt x="1055" y="199"/>
                  <a:pt x="1055" y="198"/>
                  <a:pt x="1057" y="198"/>
                </a:cubicBezTo>
                <a:cubicBezTo>
                  <a:pt x="1060" y="198"/>
                  <a:pt x="1062" y="198"/>
                  <a:pt x="1061" y="197"/>
                </a:cubicBezTo>
                <a:cubicBezTo>
                  <a:pt x="1060" y="196"/>
                  <a:pt x="1062" y="194"/>
                  <a:pt x="1057" y="194"/>
                </a:cubicBezTo>
                <a:cubicBezTo>
                  <a:pt x="1053" y="194"/>
                  <a:pt x="1054" y="195"/>
                  <a:pt x="1052" y="193"/>
                </a:cubicBezTo>
                <a:cubicBezTo>
                  <a:pt x="1050" y="190"/>
                  <a:pt x="1049" y="187"/>
                  <a:pt x="1047" y="188"/>
                </a:cubicBezTo>
                <a:cubicBezTo>
                  <a:pt x="1045" y="188"/>
                  <a:pt x="1046" y="189"/>
                  <a:pt x="1047" y="191"/>
                </a:cubicBezTo>
                <a:cubicBezTo>
                  <a:pt x="1048" y="194"/>
                  <a:pt x="1048" y="195"/>
                  <a:pt x="1047" y="196"/>
                </a:cubicBezTo>
                <a:cubicBezTo>
                  <a:pt x="1046" y="197"/>
                  <a:pt x="1047" y="197"/>
                  <a:pt x="1046" y="198"/>
                </a:cubicBezTo>
                <a:cubicBezTo>
                  <a:pt x="1044" y="198"/>
                  <a:pt x="1044" y="198"/>
                  <a:pt x="1043" y="199"/>
                </a:cubicBezTo>
                <a:cubicBezTo>
                  <a:pt x="1041" y="200"/>
                  <a:pt x="1041" y="201"/>
                  <a:pt x="1041" y="202"/>
                </a:cubicBezTo>
                <a:cubicBezTo>
                  <a:pt x="1042" y="202"/>
                  <a:pt x="1043" y="203"/>
                  <a:pt x="1044" y="203"/>
                </a:cubicBezTo>
                <a:cubicBezTo>
                  <a:pt x="1045" y="203"/>
                  <a:pt x="1045" y="202"/>
                  <a:pt x="1045" y="201"/>
                </a:cubicBezTo>
                <a:close/>
                <a:moveTo>
                  <a:pt x="1049" y="185"/>
                </a:moveTo>
                <a:cubicBezTo>
                  <a:pt x="1048" y="187"/>
                  <a:pt x="1051" y="184"/>
                  <a:pt x="1052" y="185"/>
                </a:cubicBezTo>
                <a:cubicBezTo>
                  <a:pt x="1052" y="186"/>
                  <a:pt x="1054" y="185"/>
                  <a:pt x="1054" y="184"/>
                </a:cubicBezTo>
                <a:cubicBezTo>
                  <a:pt x="1053" y="183"/>
                  <a:pt x="1052" y="181"/>
                  <a:pt x="1052" y="178"/>
                </a:cubicBezTo>
                <a:cubicBezTo>
                  <a:pt x="1053" y="176"/>
                  <a:pt x="1053" y="173"/>
                  <a:pt x="1056" y="172"/>
                </a:cubicBezTo>
                <a:cubicBezTo>
                  <a:pt x="1060" y="171"/>
                  <a:pt x="1056" y="170"/>
                  <a:pt x="1055" y="167"/>
                </a:cubicBezTo>
                <a:cubicBezTo>
                  <a:pt x="1054" y="164"/>
                  <a:pt x="1056" y="161"/>
                  <a:pt x="1055" y="160"/>
                </a:cubicBezTo>
                <a:cubicBezTo>
                  <a:pt x="1055" y="158"/>
                  <a:pt x="1055" y="154"/>
                  <a:pt x="1053" y="154"/>
                </a:cubicBezTo>
                <a:cubicBezTo>
                  <a:pt x="1052" y="154"/>
                  <a:pt x="1051" y="157"/>
                  <a:pt x="1051" y="158"/>
                </a:cubicBezTo>
                <a:cubicBezTo>
                  <a:pt x="1050" y="160"/>
                  <a:pt x="1050" y="159"/>
                  <a:pt x="1049" y="162"/>
                </a:cubicBezTo>
                <a:cubicBezTo>
                  <a:pt x="1048" y="164"/>
                  <a:pt x="1049" y="165"/>
                  <a:pt x="1050" y="167"/>
                </a:cubicBezTo>
                <a:cubicBezTo>
                  <a:pt x="1051" y="169"/>
                  <a:pt x="1050" y="173"/>
                  <a:pt x="1050" y="175"/>
                </a:cubicBezTo>
                <a:cubicBezTo>
                  <a:pt x="1050" y="178"/>
                  <a:pt x="1050" y="180"/>
                  <a:pt x="1050" y="181"/>
                </a:cubicBezTo>
                <a:cubicBezTo>
                  <a:pt x="1050" y="182"/>
                  <a:pt x="1051" y="182"/>
                  <a:pt x="1049" y="185"/>
                </a:cubicBezTo>
                <a:close/>
                <a:moveTo>
                  <a:pt x="518" y="109"/>
                </a:moveTo>
                <a:cubicBezTo>
                  <a:pt x="521" y="107"/>
                  <a:pt x="525" y="106"/>
                  <a:pt x="527" y="105"/>
                </a:cubicBezTo>
                <a:cubicBezTo>
                  <a:pt x="530" y="104"/>
                  <a:pt x="532" y="102"/>
                  <a:pt x="530" y="100"/>
                </a:cubicBezTo>
                <a:cubicBezTo>
                  <a:pt x="527" y="99"/>
                  <a:pt x="524" y="95"/>
                  <a:pt x="522" y="96"/>
                </a:cubicBezTo>
                <a:cubicBezTo>
                  <a:pt x="520" y="97"/>
                  <a:pt x="519" y="99"/>
                  <a:pt x="515" y="98"/>
                </a:cubicBezTo>
                <a:cubicBezTo>
                  <a:pt x="512" y="97"/>
                  <a:pt x="508" y="96"/>
                  <a:pt x="507" y="98"/>
                </a:cubicBezTo>
                <a:cubicBezTo>
                  <a:pt x="506" y="100"/>
                  <a:pt x="504" y="100"/>
                  <a:pt x="504" y="98"/>
                </a:cubicBezTo>
                <a:cubicBezTo>
                  <a:pt x="503" y="96"/>
                  <a:pt x="502" y="94"/>
                  <a:pt x="499" y="97"/>
                </a:cubicBezTo>
                <a:cubicBezTo>
                  <a:pt x="497" y="99"/>
                  <a:pt x="492" y="100"/>
                  <a:pt x="495" y="101"/>
                </a:cubicBezTo>
                <a:cubicBezTo>
                  <a:pt x="498" y="102"/>
                  <a:pt x="499" y="104"/>
                  <a:pt x="497" y="104"/>
                </a:cubicBezTo>
                <a:cubicBezTo>
                  <a:pt x="495" y="104"/>
                  <a:pt x="499" y="105"/>
                  <a:pt x="500" y="106"/>
                </a:cubicBezTo>
                <a:cubicBezTo>
                  <a:pt x="502" y="107"/>
                  <a:pt x="499" y="110"/>
                  <a:pt x="504" y="111"/>
                </a:cubicBezTo>
                <a:cubicBezTo>
                  <a:pt x="509" y="111"/>
                  <a:pt x="514" y="112"/>
                  <a:pt x="518" y="109"/>
                </a:cubicBezTo>
                <a:close/>
                <a:moveTo>
                  <a:pt x="626" y="47"/>
                </a:moveTo>
                <a:cubicBezTo>
                  <a:pt x="627" y="48"/>
                  <a:pt x="629" y="46"/>
                  <a:pt x="630" y="43"/>
                </a:cubicBezTo>
                <a:cubicBezTo>
                  <a:pt x="631" y="40"/>
                  <a:pt x="633" y="34"/>
                  <a:pt x="635" y="32"/>
                </a:cubicBezTo>
                <a:cubicBezTo>
                  <a:pt x="636" y="31"/>
                  <a:pt x="637" y="31"/>
                  <a:pt x="637" y="36"/>
                </a:cubicBezTo>
                <a:cubicBezTo>
                  <a:pt x="636" y="40"/>
                  <a:pt x="639" y="41"/>
                  <a:pt x="642" y="41"/>
                </a:cubicBezTo>
                <a:cubicBezTo>
                  <a:pt x="646" y="41"/>
                  <a:pt x="647" y="38"/>
                  <a:pt x="645" y="35"/>
                </a:cubicBezTo>
                <a:cubicBezTo>
                  <a:pt x="642" y="31"/>
                  <a:pt x="640" y="28"/>
                  <a:pt x="639" y="25"/>
                </a:cubicBezTo>
                <a:cubicBezTo>
                  <a:pt x="637" y="23"/>
                  <a:pt x="637" y="21"/>
                  <a:pt x="639" y="20"/>
                </a:cubicBezTo>
                <a:cubicBezTo>
                  <a:pt x="641" y="20"/>
                  <a:pt x="641" y="26"/>
                  <a:pt x="646" y="22"/>
                </a:cubicBezTo>
                <a:cubicBezTo>
                  <a:pt x="650" y="18"/>
                  <a:pt x="655" y="15"/>
                  <a:pt x="650" y="13"/>
                </a:cubicBezTo>
                <a:cubicBezTo>
                  <a:pt x="646" y="11"/>
                  <a:pt x="641" y="8"/>
                  <a:pt x="636" y="10"/>
                </a:cubicBezTo>
                <a:cubicBezTo>
                  <a:pt x="632" y="12"/>
                  <a:pt x="632" y="15"/>
                  <a:pt x="627" y="14"/>
                </a:cubicBezTo>
                <a:cubicBezTo>
                  <a:pt x="622" y="14"/>
                  <a:pt x="620" y="9"/>
                  <a:pt x="617" y="13"/>
                </a:cubicBezTo>
                <a:cubicBezTo>
                  <a:pt x="614" y="18"/>
                  <a:pt x="612" y="23"/>
                  <a:pt x="614" y="26"/>
                </a:cubicBezTo>
                <a:cubicBezTo>
                  <a:pt x="616" y="28"/>
                  <a:pt x="621" y="30"/>
                  <a:pt x="620" y="33"/>
                </a:cubicBezTo>
                <a:cubicBezTo>
                  <a:pt x="620" y="36"/>
                  <a:pt x="619" y="38"/>
                  <a:pt x="621" y="41"/>
                </a:cubicBezTo>
                <a:cubicBezTo>
                  <a:pt x="623" y="44"/>
                  <a:pt x="625" y="47"/>
                  <a:pt x="626" y="47"/>
                </a:cubicBezTo>
                <a:close/>
                <a:moveTo>
                  <a:pt x="765" y="71"/>
                </a:moveTo>
                <a:cubicBezTo>
                  <a:pt x="764" y="70"/>
                  <a:pt x="759" y="69"/>
                  <a:pt x="762" y="65"/>
                </a:cubicBezTo>
                <a:cubicBezTo>
                  <a:pt x="765" y="61"/>
                  <a:pt x="766" y="61"/>
                  <a:pt x="769" y="58"/>
                </a:cubicBezTo>
                <a:cubicBezTo>
                  <a:pt x="773" y="56"/>
                  <a:pt x="769" y="56"/>
                  <a:pt x="776" y="53"/>
                </a:cubicBezTo>
                <a:cubicBezTo>
                  <a:pt x="782" y="50"/>
                  <a:pt x="786" y="48"/>
                  <a:pt x="793" y="47"/>
                </a:cubicBezTo>
                <a:cubicBezTo>
                  <a:pt x="799" y="45"/>
                  <a:pt x="804" y="46"/>
                  <a:pt x="806" y="43"/>
                </a:cubicBezTo>
                <a:cubicBezTo>
                  <a:pt x="808" y="39"/>
                  <a:pt x="805" y="37"/>
                  <a:pt x="801" y="38"/>
                </a:cubicBezTo>
                <a:cubicBezTo>
                  <a:pt x="797" y="38"/>
                  <a:pt x="800" y="41"/>
                  <a:pt x="794" y="42"/>
                </a:cubicBezTo>
                <a:cubicBezTo>
                  <a:pt x="787" y="42"/>
                  <a:pt x="782" y="43"/>
                  <a:pt x="780" y="44"/>
                </a:cubicBezTo>
                <a:cubicBezTo>
                  <a:pt x="778" y="44"/>
                  <a:pt x="772" y="46"/>
                  <a:pt x="768" y="48"/>
                </a:cubicBezTo>
                <a:cubicBezTo>
                  <a:pt x="764" y="50"/>
                  <a:pt x="762" y="55"/>
                  <a:pt x="760" y="56"/>
                </a:cubicBezTo>
                <a:cubicBezTo>
                  <a:pt x="758" y="58"/>
                  <a:pt x="756" y="61"/>
                  <a:pt x="753" y="62"/>
                </a:cubicBezTo>
                <a:cubicBezTo>
                  <a:pt x="750" y="63"/>
                  <a:pt x="746" y="68"/>
                  <a:pt x="750" y="69"/>
                </a:cubicBezTo>
                <a:cubicBezTo>
                  <a:pt x="753" y="70"/>
                  <a:pt x="755" y="72"/>
                  <a:pt x="760" y="73"/>
                </a:cubicBezTo>
                <a:cubicBezTo>
                  <a:pt x="765" y="74"/>
                  <a:pt x="769" y="75"/>
                  <a:pt x="770" y="74"/>
                </a:cubicBezTo>
                <a:cubicBezTo>
                  <a:pt x="770" y="73"/>
                  <a:pt x="767" y="72"/>
                  <a:pt x="765" y="71"/>
                </a:cubicBezTo>
                <a:close/>
                <a:moveTo>
                  <a:pt x="738" y="20"/>
                </a:moveTo>
                <a:cubicBezTo>
                  <a:pt x="741" y="19"/>
                  <a:pt x="741" y="19"/>
                  <a:pt x="745" y="18"/>
                </a:cubicBezTo>
                <a:cubicBezTo>
                  <a:pt x="748" y="17"/>
                  <a:pt x="748" y="16"/>
                  <a:pt x="748" y="13"/>
                </a:cubicBezTo>
                <a:cubicBezTo>
                  <a:pt x="747" y="11"/>
                  <a:pt x="748" y="8"/>
                  <a:pt x="745" y="10"/>
                </a:cubicBezTo>
                <a:cubicBezTo>
                  <a:pt x="741" y="12"/>
                  <a:pt x="741" y="15"/>
                  <a:pt x="738" y="13"/>
                </a:cubicBezTo>
                <a:cubicBezTo>
                  <a:pt x="735" y="12"/>
                  <a:pt x="731" y="9"/>
                  <a:pt x="726" y="11"/>
                </a:cubicBezTo>
                <a:cubicBezTo>
                  <a:pt x="721" y="13"/>
                  <a:pt x="713" y="14"/>
                  <a:pt x="716" y="16"/>
                </a:cubicBezTo>
                <a:cubicBezTo>
                  <a:pt x="720" y="17"/>
                  <a:pt x="724" y="17"/>
                  <a:pt x="725" y="18"/>
                </a:cubicBezTo>
                <a:cubicBezTo>
                  <a:pt x="727" y="18"/>
                  <a:pt x="726" y="17"/>
                  <a:pt x="728" y="16"/>
                </a:cubicBezTo>
                <a:cubicBezTo>
                  <a:pt x="731" y="14"/>
                  <a:pt x="733" y="14"/>
                  <a:pt x="733" y="16"/>
                </a:cubicBezTo>
                <a:cubicBezTo>
                  <a:pt x="732" y="18"/>
                  <a:pt x="732" y="23"/>
                  <a:pt x="738" y="20"/>
                </a:cubicBezTo>
                <a:close/>
                <a:moveTo>
                  <a:pt x="746" y="24"/>
                </a:moveTo>
                <a:cubicBezTo>
                  <a:pt x="748" y="24"/>
                  <a:pt x="748" y="21"/>
                  <a:pt x="747" y="21"/>
                </a:cubicBezTo>
                <a:cubicBezTo>
                  <a:pt x="745" y="21"/>
                  <a:pt x="743" y="21"/>
                  <a:pt x="743" y="22"/>
                </a:cubicBezTo>
                <a:cubicBezTo>
                  <a:pt x="743" y="24"/>
                  <a:pt x="745" y="24"/>
                  <a:pt x="746" y="24"/>
                </a:cubicBezTo>
                <a:close/>
                <a:moveTo>
                  <a:pt x="752" y="21"/>
                </a:moveTo>
                <a:cubicBezTo>
                  <a:pt x="753" y="21"/>
                  <a:pt x="755" y="20"/>
                  <a:pt x="755" y="19"/>
                </a:cubicBezTo>
                <a:cubicBezTo>
                  <a:pt x="756" y="17"/>
                  <a:pt x="755" y="17"/>
                  <a:pt x="753" y="17"/>
                </a:cubicBezTo>
                <a:cubicBezTo>
                  <a:pt x="751" y="17"/>
                  <a:pt x="751" y="20"/>
                  <a:pt x="752" y="21"/>
                </a:cubicBezTo>
                <a:close/>
                <a:moveTo>
                  <a:pt x="780" y="18"/>
                </a:moveTo>
                <a:cubicBezTo>
                  <a:pt x="783" y="18"/>
                  <a:pt x="786" y="18"/>
                  <a:pt x="785" y="15"/>
                </a:cubicBezTo>
                <a:cubicBezTo>
                  <a:pt x="783" y="13"/>
                  <a:pt x="785" y="11"/>
                  <a:pt x="785" y="10"/>
                </a:cubicBezTo>
                <a:cubicBezTo>
                  <a:pt x="785" y="9"/>
                  <a:pt x="785" y="6"/>
                  <a:pt x="782" y="6"/>
                </a:cubicBezTo>
                <a:cubicBezTo>
                  <a:pt x="779" y="6"/>
                  <a:pt x="780" y="9"/>
                  <a:pt x="779" y="10"/>
                </a:cubicBezTo>
                <a:cubicBezTo>
                  <a:pt x="777" y="11"/>
                  <a:pt x="776" y="12"/>
                  <a:pt x="776" y="15"/>
                </a:cubicBezTo>
                <a:cubicBezTo>
                  <a:pt x="775" y="18"/>
                  <a:pt x="777" y="18"/>
                  <a:pt x="780" y="18"/>
                </a:cubicBezTo>
                <a:close/>
                <a:moveTo>
                  <a:pt x="788" y="11"/>
                </a:moveTo>
                <a:cubicBezTo>
                  <a:pt x="789" y="13"/>
                  <a:pt x="789" y="12"/>
                  <a:pt x="793" y="11"/>
                </a:cubicBezTo>
                <a:cubicBezTo>
                  <a:pt x="796" y="10"/>
                  <a:pt x="794" y="12"/>
                  <a:pt x="794" y="8"/>
                </a:cubicBezTo>
                <a:cubicBezTo>
                  <a:pt x="794" y="4"/>
                  <a:pt x="794" y="1"/>
                  <a:pt x="792" y="1"/>
                </a:cubicBezTo>
                <a:cubicBezTo>
                  <a:pt x="789" y="1"/>
                  <a:pt x="789" y="3"/>
                  <a:pt x="787" y="4"/>
                </a:cubicBezTo>
                <a:cubicBezTo>
                  <a:pt x="786" y="6"/>
                  <a:pt x="787" y="9"/>
                  <a:pt x="788" y="11"/>
                </a:cubicBezTo>
                <a:close/>
                <a:moveTo>
                  <a:pt x="777" y="21"/>
                </a:moveTo>
                <a:cubicBezTo>
                  <a:pt x="776" y="21"/>
                  <a:pt x="774" y="21"/>
                  <a:pt x="774" y="22"/>
                </a:cubicBezTo>
                <a:cubicBezTo>
                  <a:pt x="773" y="23"/>
                  <a:pt x="775" y="24"/>
                  <a:pt x="777" y="24"/>
                </a:cubicBezTo>
                <a:cubicBezTo>
                  <a:pt x="778" y="24"/>
                  <a:pt x="779" y="21"/>
                  <a:pt x="777" y="21"/>
                </a:cubicBezTo>
                <a:close/>
                <a:moveTo>
                  <a:pt x="772" y="19"/>
                </a:moveTo>
                <a:cubicBezTo>
                  <a:pt x="775" y="19"/>
                  <a:pt x="773" y="15"/>
                  <a:pt x="772" y="15"/>
                </a:cubicBezTo>
                <a:cubicBezTo>
                  <a:pt x="771" y="14"/>
                  <a:pt x="768" y="14"/>
                  <a:pt x="768" y="16"/>
                </a:cubicBezTo>
                <a:cubicBezTo>
                  <a:pt x="768" y="19"/>
                  <a:pt x="768" y="19"/>
                  <a:pt x="768" y="20"/>
                </a:cubicBezTo>
                <a:cubicBezTo>
                  <a:pt x="769" y="20"/>
                  <a:pt x="771" y="19"/>
                  <a:pt x="772" y="19"/>
                </a:cubicBezTo>
                <a:close/>
                <a:moveTo>
                  <a:pt x="762" y="19"/>
                </a:moveTo>
                <a:cubicBezTo>
                  <a:pt x="763" y="20"/>
                  <a:pt x="763" y="21"/>
                  <a:pt x="765" y="21"/>
                </a:cubicBezTo>
                <a:cubicBezTo>
                  <a:pt x="766" y="21"/>
                  <a:pt x="766" y="21"/>
                  <a:pt x="765" y="18"/>
                </a:cubicBezTo>
                <a:cubicBezTo>
                  <a:pt x="764" y="15"/>
                  <a:pt x="762" y="14"/>
                  <a:pt x="765" y="13"/>
                </a:cubicBezTo>
                <a:cubicBezTo>
                  <a:pt x="768" y="12"/>
                  <a:pt x="765" y="13"/>
                  <a:pt x="766" y="10"/>
                </a:cubicBezTo>
                <a:cubicBezTo>
                  <a:pt x="767" y="8"/>
                  <a:pt x="767" y="8"/>
                  <a:pt x="771" y="7"/>
                </a:cubicBezTo>
                <a:cubicBezTo>
                  <a:pt x="775" y="5"/>
                  <a:pt x="773" y="1"/>
                  <a:pt x="770" y="2"/>
                </a:cubicBezTo>
                <a:cubicBezTo>
                  <a:pt x="767" y="3"/>
                  <a:pt x="764" y="6"/>
                  <a:pt x="762" y="7"/>
                </a:cubicBezTo>
                <a:cubicBezTo>
                  <a:pt x="760" y="8"/>
                  <a:pt x="757" y="7"/>
                  <a:pt x="757" y="9"/>
                </a:cubicBezTo>
                <a:cubicBezTo>
                  <a:pt x="757" y="11"/>
                  <a:pt x="754" y="11"/>
                  <a:pt x="758" y="12"/>
                </a:cubicBezTo>
                <a:cubicBezTo>
                  <a:pt x="761" y="13"/>
                  <a:pt x="761" y="14"/>
                  <a:pt x="761" y="16"/>
                </a:cubicBezTo>
                <a:cubicBezTo>
                  <a:pt x="761" y="18"/>
                  <a:pt x="762" y="18"/>
                  <a:pt x="762" y="19"/>
                </a:cubicBezTo>
                <a:close/>
                <a:moveTo>
                  <a:pt x="738" y="82"/>
                </a:moveTo>
                <a:cubicBezTo>
                  <a:pt x="737" y="82"/>
                  <a:pt x="736" y="84"/>
                  <a:pt x="739" y="84"/>
                </a:cubicBezTo>
                <a:cubicBezTo>
                  <a:pt x="741" y="84"/>
                  <a:pt x="742" y="85"/>
                  <a:pt x="743" y="83"/>
                </a:cubicBezTo>
                <a:cubicBezTo>
                  <a:pt x="745" y="82"/>
                  <a:pt x="744" y="79"/>
                  <a:pt x="742" y="79"/>
                </a:cubicBezTo>
                <a:cubicBezTo>
                  <a:pt x="740" y="79"/>
                  <a:pt x="739" y="80"/>
                  <a:pt x="738" y="82"/>
                </a:cubicBezTo>
                <a:close/>
                <a:moveTo>
                  <a:pt x="915" y="34"/>
                </a:moveTo>
                <a:cubicBezTo>
                  <a:pt x="919" y="34"/>
                  <a:pt x="919" y="34"/>
                  <a:pt x="923" y="34"/>
                </a:cubicBezTo>
                <a:cubicBezTo>
                  <a:pt x="926" y="34"/>
                  <a:pt x="927" y="33"/>
                  <a:pt x="926" y="30"/>
                </a:cubicBezTo>
                <a:cubicBezTo>
                  <a:pt x="926" y="27"/>
                  <a:pt x="924" y="25"/>
                  <a:pt x="921" y="25"/>
                </a:cubicBezTo>
                <a:cubicBezTo>
                  <a:pt x="917" y="25"/>
                  <a:pt x="917" y="21"/>
                  <a:pt x="916" y="24"/>
                </a:cubicBezTo>
                <a:cubicBezTo>
                  <a:pt x="914" y="27"/>
                  <a:pt x="915" y="27"/>
                  <a:pt x="912" y="31"/>
                </a:cubicBezTo>
                <a:cubicBezTo>
                  <a:pt x="909" y="34"/>
                  <a:pt x="908" y="35"/>
                  <a:pt x="910" y="36"/>
                </a:cubicBezTo>
                <a:cubicBezTo>
                  <a:pt x="912" y="36"/>
                  <a:pt x="913" y="34"/>
                  <a:pt x="915" y="34"/>
                </a:cubicBezTo>
                <a:close/>
                <a:moveTo>
                  <a:pt x="910" y="27"/>
                </a:moveTo>
                <a:cubicBezTo>
                  <a:pt x="909" y="26"/>
                  <a:pt x="909" y="26"/>
                  <a:pt x="911" y="24"/>
                </a:cubicBezTo>
                <a:cubicBezTo>
                  <a:pt x="913" y="22"/>
                  <a:pt x="912" y="20"/>
                  <a:pt x="907" y="20"/>
                </a:cubicBezTo>
                <a:cubicBezTo>
                  <a:pt x="903" y="20"/>
                  <a:pt x="901" y="17"/>
                  <a:pt x="896" y="20"/>
                </a:cubicBezTo>
                <a:cubicBezTo>
                  <a:pt x="890" y="23"/>
                  <a:pt x="885" y="22"/>
                  <a:pt x="888" y="25"/>
                </a:cubicBezTo>
                <a:cubicBezTo>
                  <a:pt x="891" y="27"/>
                  <a:pt x="893" y="27"/>
                  <a:pt x="897" y="30"/>
                </a:cubicBezTo>
                <a:cubicBezTo>
                  <a:pt x="901" y="33"/>
                  <a:pt x="901" y="35"/>
                  <a:pt x="905" y="33"/>
                </a:cubicBezTo>
                <a:cubicBezTo>
                  <a:pt x="909" y="31"/>
                  <a:pt x="911" y="29"/>
                  <a:pt x="910" y="27"/>
                </a:cubicBezTo>
                <a:close/>
                <a:moveTo>
                  <a:pt x="898" y="16"/>
                </a:moveTo>
                <a:cubicBezTo>
                  <a:pt x="900" y="15"/>
                  <a:pt x="899" y="14"/>
                  <a:pt x="898" y="13"/>
                </a:cubicBezTo>
                <a:cubicBezTo>
                  <a:pt x="897" y="11"/>
                  <a:pt x="896" y="7"/>
                  <a:pt x="893" y="8"/>
                </a:cubicBezTo>
                <a:cubicBezTo>
                  <a:pt x="890" y="9"/>
                  <a:pt x="886" y="9"/>
                  <a:pt x="883" y="12"/>
                </a:cubicBezTo>
                <a:cubicBezTo>
                  <a:pt x="881" y="15"/>
                  <a:pt x="880" y="16"/>
                  <a:pt x="882" y="17"/>
                </a:cubicBezTo>
                <a:cubicBezTo>
                  <a:pt x="884" y="19"/>
                  <a:pt x="885" y="20"/>
                  <a:pt x="889" y="20"/>
                </a:cubicBezTo>
                <a:cubicBezTo>
                  <a:pt x="892" y="20"/>
                  <a:pt x="897" y="17"/>
                  <a:pt x="898" y="16"/>
                </a:cubicBezTo>
                <a:close/>
                <a:moveTo>
                  <a:pt x="882" y="21"/>
                </a:moveTo>
                <a:cubicBezTo>
                  <a:pt x="880" y="21"/>
                  <a:pt x="879" y="22"/>
                  <a:pt x="880" y="23"/>
                </a:cubicBezTo>
                <a:cubicBezTo>
                  <a:pt x="881" y="24"/>
                  <a:pt x="882" y="24"/>
                  <a:pt x="884" y="24"/>
                </a:cubicBezTo>
                <a:cubicBezTo>
                  <a:pt x="885" y="24"/>
                  <a:pt x="887" y="24"/>
                  <a:pt x="886" y="23"/>
                </a:cubicBezTo>
                <a:cubicBezTo>
                  <a:pt x="885" y="21"/>
                  <a:pt x="883" y="21"/>
                  <a:pt x="882" y="21"/>
                </a:cubicBezTo>
                <a:close/>
                <a:moveTo>
                  <a:pt x="1039" y="52"/>
                </a:moveTo>
                <a:cubicBezTo>
                  <a:pt x="1042" y="52"/>
                  <a:pt x="1045" y="53"/>
                  <a:pt x="1048" y="52"/>
                </a:cubicBezTo>
                <a:cubicBezTo>
                  <a:pt x="1052" y="52"/>
                  <a:pt x="1053" y="50"/>
                  <a:pt x="1055" y="51"/>
                </a:cubicBezTo>
                <a:cubicBezTo>
                  <a:pt x="1057" y="51"/>
                  <a:pt x="1058" y="51"/>
                  <a:pt x="1058" y="48"/>
                </a:cubicBezTo>
                <a:cubicBezTo>
                  <a:pt x="1059" y="46"/>
                  <a:pt x="1056" y="44"/>
                  <a:pt x="1053" y="45"/>
                </a:cubicBezTo>
                <a:cubicBezTo>
                  <a:pt x="1050" y="45"/>
                  <a:pt x="1047" y="41"/>
                  <a:pt x="1046" y="44"/>
                </a:cubicBezTo>
                <a:cubicBezTo>
                  <a:pt x="1046" y="46"/>
                  <a:pt x="1045" y="46"/>
                  <a:pt x="1043" y="45"/>
                </a:cubicBezTo>
                <a:cubicBezTo>
                  <a:pt x="1040" y="44"/>
                  <a:pt x="1038" y="44"/>
                  <a:pt x="1036" y="46"/>
                </a:cubicBezTo>
                <a:cubicBezTo>
                  <a:pt x="1033" y="48"/>
                  <a:pt x="1036" y="52"/>
                  <a:pt x="1039" y="52"/>
                </a:cubicBezTo>
                <a:close/>
                <a:moveTo>
                  <a:pt x="1075" y="52"/>
                </a:moveTo>
                <a:cubicBezTo>
                  <a:pt x="1079" y="52"/>
                  <a:pt x="1079" y="52"/>
                  <a:pt x="1079" y="50"/>
                </a:cubicBezTo>
                <a:cubicBezTo>
                  <a:pt x="1079" y="48"/>
                  <a:pt x="1076" y="48"/>
                  <a:pt x="1074" y="47"/>
                </a:cubicBezTo>
                <a:cubicBezTo>
                  <a:pt x="1071" y="47"/>
                  <a:pt x="1069" y="46"/>
                  <a:pt x="1064" y="46"/>
                </a:cubicBezTo>
                <a:cubicBezTo>
                  <a:pt x="1058" y="47"/>
                  <a:pt x="1064" y="50"/>
                  <a:pt x="1066" y="51"/>
                </a:cubicBezTo>
                <a:cubicBezTo>
                  <a:pt x="1068" y="51"/>
                  <a:pt x="1070" y="52"/>
                  <a:pt x="1075" y="52"/>
                </a:cubicBezTo>
                <a:close/>
                <a:moveTo>
                  <a:pt x="1180" y="73"/>
                </a:moveTo>
                <a:cubicBezTo>
                  <a:pt x="1183" y="73"/>
                  <a:pt x="1186" y="73"/>
                  <a:pt x="1187" y="72"/>
                </a:cubicBezTo>
                <a:cubicBezTo>
                  <a:pt x="1187" y="71"/>
                  <a:pt x="1189" y="69"/>
                  <a:pt x="1184" y="69"/>
                </a:cubicBezTo>
                <a:cubicBezTo>
                  <a:pt x="1179" y="69"/>
                  <a:pt x="1177" y="68"/>
                  <a:pt x="1175" y="70"/>
                </a:cubicBezTo>
                <a:cubicBezTo>
                  <a:pt x="1173" y="72"/>
                  <a:pt x="1175" y="73"/>
                  <a:pt x="1180" y="73"/>
                </a:cubicBezTo>
                <a:close/>
                <a:moveTo>
                  <a:pt x="1065" y="193"/>
                </a:moveTo>
                <a:cubicBezTo>
                  <a:pt x="1065" y="192"/>
                  <a:pt x="1063" y="191"/>
                  <a:pt x="1063" y="191"/>
                </a:cubicBezTo>
                <a:cubicBezTo>
                  <a:pt x="1063" y="191"/>
                  <a:pt x="1062" y="193"/>
                  <a:pt x="1063" y="193"/>
                </a:cubicBezTo>
                <a:cubicBezTo>
                  <a:pt x="1064" y="193"/>
                  <a:pt x="1065" y="193"/>
                  <a:pt x="1065" y="193"/>
                </a:cubicBezTo>
                <a:close/>
                <a:moveTo>
                  <a:pt x="1070" y="190"/>
                </a:moveTo>
                <a:cubicBezTo>
                  <a:pt x="1073" y="189"/>
                  <a:pt x="1072" y="189"/>
                  <a:pt x="1072" y="186"/>
                </a:cubicBezTo>
                <a:cubicBezTo>
                  <a:pt x="1072" y="184"/>
                  <a:pt x="1070" y="187"/>
                  <a:pt x="1069" y="188"/>
                </a:cubicBezTo>
                <a:cubicBezTo>
                  <a:pt x="1068" y="189"/>
                  <a:pt x="1066" y="190"/>
                  <a:pt x="1068" y="189"/>
                </a:cubicBezTo>
                <a:cubicBezTo>
                  <a:pt x="1068" y="189"/>
                  <a:pt x="1068" y="190"/>
                  <a:pt x="1070" y="190"/>
                </a:cubicBezTo>
                <a:close/>
                <a:moveTo>
                  <a:pt x="1093" y="165"/>
                </a:moveTo>
                <a:cubicBezTo>
                  <a:pt x="1092" y="166"/>
                  <a:pt x="1091" y="167"/>
                  <a:pt x="1092" y="168"/>
                </a:cubicBezTo>
                <a:cubicBezTo>
                  <a:pt x="1093" y="169"/>
                  <a:pt x="1093" y="169"/>
                  <a:pt x="1095" y="169"/>
                </a:cubicBezTo>
                <a:cubicBezTo>
                  <a:pt x="1096" y="168"/>
                  <a:pt x="1099" y="168"/>
                  <a:pt x="1098" y="166"/>
                </a:cubicBezTo>
                <a:cubicBezTo>
                  <a:pt x="1096" y="165"/>
                  <a:pt x="1094" y="165"/>
                  <a:pt x="1093" y="165"/>
                </a:cubicBezTo>
                <a:close/>
                <a:moveTo>
                  <a:pt x="1074" y="186"/>
                </a:moveTo>
                <a:cubicBezTo>
                  <a:pt x="1074" y="187"/>
                  <a:pt x="1075" y="187"/>
                  <a:pt x="1077" y="186"/>
                </a:cubicBezTo>
                <a:cubicBezTo>
                  <a:pt x="1079" y="185"/>
                  <a:pt x="1079" y="183"/>
                  <a:pt x="1079" y="183"/>
                </a:cubicBezTo>
                <a:cubicBezTo>
                  <a:pt x="1078" y="183"/>
                  <a:pt x="1076" y="183"/>
                  <a:pt x="1075" y="184"/>
                </a:cubicBezTo>
                <a:cubicBezTo>
                  <a:pt x="1074" y="185"/>
                  <a:pt x="1074" y="186"/>
                  <a:pt x="1074" y="186"/>
                </a:cubicBezTo>
                <a:close/>
                <a:moveTo>
                  <a:pt x="1084" y="181"/>
                </a:moveTo>
                <a:cubicBezTo>
                  <a:pt x="1085" y="180"/>
                  <a:pt x="1086" y="178"/>
                  <a:pt x="1087" y="177"/>
                </a:cubicBezTo>
                <a:cubicBezTo>
                  <a:pt x="1087" y="177"/>
                  <a:pt x="1088" y="176"/>
                  <a:pt x="1090" y="174"/>
                </a:cubicBezTo>
                <a:cubicBezTo>
                  <a:pt x="1091" y="173"/>
                  <a:pt x="1089" y="173"/>
                  <a:pt x="1088" y="174"/>
                </a:cubicBezTo>
                <a:cubicBezTo>
                  <a:pt x="1087" y="175"/>
                  <a:pt x="1086" y="176"/>
                  <a:pt x="1086" y="177"/>
                </a:cubicBezTo>
                <a:cubicBezTo>
                  <a:pt x="1085" y="179"/>
                  <a:pt x="1084" y="179"/>
                  <a:pt x="1082" y="180"/>
                </a:cubicBezTo>
                <a:cubicBezTo>
                  <a:pt x="1081" y="181"/>
                  <a:pt x="1081" y="181"/>
                  <a:pt x="1081" y="182"/>
                </a:cubicBezTo>
                <a:cubicBezTo>
                  <a:pt x="1081" y="182"/>
                  <a:pt x="1082" y="181"/>
                  <a:pt x="1084" y="181"/>
                </a:cubicBezTo>
                <a:close/>
                <a:moveTo>
                  <a:pt x="844" y="323"/>
                </a:moveTo>
                <a:cubicBezTo>
                  <a:pt x="842" y="325"/>
                  <a:pt x="841" y="326"/>
                  <a:pt x="841" y="328"/>
                </a:cubicBezTo>
                <a:cubicBezTo>
                  <a:pt x="841" y="330"/>
                  <a:pt x="844" y="334"/>
                  <a:pt x="845" y="335"/>
                </a:cubicBezTo>
                <a:cubicBezTo>
                  <a:pt x="846" y="336"/>
                  <a:pt x="847" y="334"/>
                  <a:pt x="850" y="332"/>
                </a:cubicBezTo>
                <a:cubicBezTo>
                  <a:pt x="852" y="331"/>
                  <a:pt x="853" y="331"/>
                  <a:pt x="851" y="327"/>
                </a:cubicBezTo>
                <a:cubicBezTo>
                  <a:pt x="848" y="324"/>
                  <a:pt x="845" y="320"/>
                  <a:pt x="844" y="323"/>
                </a:cubicBezTo>
                <a:close/>
                <a:moveTo>
                  <a:pt x="1213" y="428"/>
                </a:moveTo>
                <a:cubicBezTo>
                  <a:pt x="1213" y="430"/>
                  <a:pt x="1212" y="429"/>
                  <a:pt x="1211" y="430"/>
                </a:cubicBezTo>
                <a:cubicBezTo>
                  <a:pt x="1209" y="431"/>
                  <a:pt x="1210" y="433"/>
                  <a:pt x="1211" y="434"/>
                </a:cubicBezTo>
                <a:cubicBezTo>
                  <a:pt x="1213" y="435"/>
                  <a:pt x="1215" y="436"/>
                  <a:pt x="1216" y="434"/>
                </a:cubicBezTo>
                <a:cubicBezTo>
                  <a:pt x="1218" y="432"/>
                  <a:pt x="1217" y="429"/>
                  <a:pt x="1216" y="428"/>
                </a:cubicBezTo>
                <a:cubicBezTo>
                  <a:pt x="1215" y="427"/>
                  <a:pt x="1213" y="427"/>
                  <a:pt x="1213" y="428"/>
                </a:cubicBezTo>
                <a:close/>
                <a:moveTo>
                  <a:pt x="1186" y="408"/>
                </a:moveTo>
                <a:cubicBezTo>
                  <a:pt x="1187" y="410"/>
                  <a:pt x="1191" y="409"/>
                  <a:pt x="1191" y="409"/>
                </a:cubicBezTo>
                <a:cubicBezTo>
                  <a:pt x="1191" y="409"/>
                  <a:pt x="1191" y="407"/>
                  <a:pt x="1188" y="405"/>
                </a:cubicBezTo>
                <a:cubicBezTo>
                  <a:pt x="1184" y="403"/>
                  <a:pt x="1183" y="404"/>
                  <a:pt x="1183" y="405"/>
                </a:cubicBezTo>
                <a:cubicBezTo>
                  <a:pt x="1182" y="406"/>
                  <a:pt x="1184" y="407"/>
                  <a:pt x="1186" y="408"/>
                </a:cubicBezTo>
                <a:close/>
                <a:moveTo>
                  <a:pt x="692" y="229"/>
                </a:moveTo>
                <a:cubicBezTo>
                  <a:pt x="695" y="227"/>
                  <a:pt x="688" y="229"/>
                  <a:pt x="686" y="229"/>
                </a:cubicBezTo>
                <a:cubicBezTo>
                  <a:pt x="684" y="229"/>
                  <a:pt x="682" y="232"/>
                  <a:pt x="684" y="233"/>
                </a:cubicBezTo>
                <a:cubicBezTo>
                  <a:pt x="685" y="233"/>
                  <a:pt x="690" y="232"/>
                  <a:pt x="692" y="229"/>
                </a:cubicBezTo>
                <a:close/>
                <a:moveTo>
                  <a:pt x="665" y="231"/>
                </a:moveTo>
                <a:cubicBezTo>
                  <a:pt x="667" y="230"/>
                  <a:pt x="663" y="230"/>
                  <a:pt x="660" y="228"/>
                </a:cubicBezTo>
                <a:cubicBezTo>
                  <a:pt x="656" y="227"/>
                  <a:pt x="656" y="228"/>
                  <a:pt x="655" y="229"/>
                </a:cubicBezTo>
                <a:cubicBezTo>
                  <a:pt x="653" y="230"/>
                  <a:pt x="656" y="232"/>
                  <a:pt x="659" y="232"/>
                </a:cubicBezTo>
                <a:cubicBezTo>
                  <a:pt x="661" y="232"/>
                  <a:pt x="663" y="232"/>
                  <a:pt x="665" y="231"/>
                </a:cubicBezTo>
                <a:close/>
                <a:moveTo>
                  <a:pt x="627" y="223"/>
                </a:moveTo>
                <a:cubicBezTo>
                  <a:pt x="625" y="222"/>
                  <a:pt x="627" y="219"/>
                  <a:pt x="624" y="219"/>
                </a:cubicBezTo>
                <a:cubicBezTo>
                  <a:pt x="621" y="219"/>
                  <a:pt x="614" y="220"/>
                  <a:pt x="617" y="222"/>
                </a:cubicBezTo>
                <a:cubicBezTo>
                  <a:pt x="620" y="224"/>
                  <a:pt x="622" y="223"/>
                  <a:pt x="623" y="224"/>
                </a:cubicBezTo>
                <a:cubicBezTo>
                  <a:pt x="625" y="225"/>
                  <a:pt x="628" y="224"/>
                  <a:pt x="627" y="223"/>
                </a:cubicBezTo>
                <a:close/>
                <a:moveTo>
                  <a:pt x="609" y="212"/>
                </a:moveTo>
                <a:cubicBezTo>
                  <a:pt x="609" y="210"/>
                  <a:pt x="607" y="208"/>
                  <a:pt x="607" y="208"/>
                </a:cubicBezTo>
                <a:cubicBezTo>
                  <a:pt x="606" y="208"/>
                  <a:pt x="604" y="206"/>
                  <a:pt x="603" y="208"/>
                </a:cubicBezTo>
                <a:cubicBezTo>
                  <a:pt x="603" y="211"/>
                  <a:pt x="602" y="214"/>
                  <a:pt x="604" y="215"/>
                </a:cubicBezTo>
                <a:cubicBezTo>
                  <a:pt x="607" y="216"/>
                  <a:pt x="610" y="215"/>
                  <a:pt x="609" y="212"/>
                </a:cubicBezTo>
                <a:close/>
                <a:moveTo>
                  <a:pt x="587" y="215"/>
                </a:moveTo>
                <a:cubicBezTo>
                  <a:pt x="589" y="215"/>
                  <a:pt x="588" y="211"/>
                  <a:pt x="587" y="211"/>
                </a:cubicBezTo>
                <a:cubicBezTo>
                  <a:pt x="586" y="211"/>
                  <a:pt x="584" y="213"/>
                  <a:pt x="584" y="214"/>
                </a:cubicBezTo>
                <a:cubicBezTo>
                  <a:pt x="585" y="215"/>
                  <a:pt x="586" y="215"/>
                  <a:pt x="587" y="215"/>
                </a:cubicBezTo>
                <a:close/>
                <a:moveTo>
                  <a:pt x="615" y="150"/>
                </a:moveTo>
                <a:cubicBezTo>
                  <a:pt x="616" y="149"/>
                  <a:pt x="617" y="148"/>
                  <a:pt x="616" y="145"/>
                </a:cubicBezTo>
                <a:cubicBezTo>
                  <a:pt x="615" y="142"/>
                  <a:pt x="614" y="144"/>
                  <a:pt x="612" y="146"/>
                </a:cubicBezTo>
                <a:cubicBezTo>
                  <a:pt x="611" y="147"/>
                  <a:pt x="612" y="149"/>
                  <a:pt x="613" y="150"/>
                </a:cubicBezTo>
                <a:cubicBezTo>
                  <a:pt x="613" y="151"/>
                  <a:pt x="614" y="151"/>
                  <a:pt x="615" y="150"/>
                </a:cubicBezTo>
                <a:close/>
                <a:moveTo>
                  <a:pt x="641" y="135"/>
                </a:moveTo>
                <a:cubicBezTo>
                  <a:pt x="642" y="133"/>
                  <a:pt x="639" y="135"/>
                  <a:pt x="638" y="135"/>
                </a:cubicBezTo>
                <a:cubicBezTo>
                  <a:pt x="636" y="136"/>
                  <a:pt x="634" y="138"/>
                  <a:pt x="635" y="139"/>
                </a:cubicBezTo>
                <a:cubicBezTo>
                  <a:pt x="638" y="140"/>
                  <a:pt x="640" y="138"/>
                  <a:pt x="641" y="135"/>
                </a:cubicBezTo>
                <a:close/>
                <a:moveTo>
                  <a:pt x="739" y="402"/>
                </a:moveTo>
                <a:cubicBezTo>
                  <a:pt x="737" y="405"/>
                  <a:pt x="732" y="409"/>
                  <a:pt x="729" y="409"/>
                </a:cubicBezTo>
                <a:cubicBezTo>
                  <a:pt x="726" y="409"/>
                  <a:pt x="724" y="415"/>
                  <a:pt x="724" y="416"/>
                </a:cubicBezTo>
                <a:cubicBezTo>
                  <a:pt x="724" y="417"/>
                  <a:pt x="729" y="422"/>
                  <a:pt x="725" y="425"/>
                </a:cubicBezTo>
                <a:cubicBezTo>
                  <a:pt x="721" y="429"/>
                  <a:pt x="720" y="429"/>
                  <a:pt x="722" y="434"/>
                </a:cubicBezTo>
                <a:cubicBezTo>
                  <a:pt x="723" y="439"/>
                  <a:pt x="724" y="441"/>
                  <a:pt x="726" y="442"/>
                </a:cubicBezTo>
                <a:cubicBezTo>
                  <a:pt x="728" y="444"/>
                  <a:pt x="731" y="444"/>
                  <a:pt x="733" y="442"/>
                </a:cubicBezTo>
                <a:cubicBezTo>
                  <a:pt x="736" y="439"/>
                  <a:pt x="738" y="438"/>
                  <a:pt x="738" y="432"/>
                </a:cubicBezTo>
                <a:cubicBezTo>
                  <a:pt x="739" y="426"/>
                  <a:pt x="737" y="425"/>
                  <a:pt x="740" y="423"/>
                </a:cubicBezTo>
                <a:cubicBezTo>
                  <a:pt x="743" y="420"/>
                  <a:pt x="742" y="418"/>
                  <a:pt x="743" y="415"/>
                </a:cubicBezTo>
                <a:cubicBezTo>
                  <a:pt x="743" y="411"/>
                  <a:pt x="745" y="409"/>
                  <a:pt x="746" y="407"/>
                </a:cubicBezTo>
                <a:cubicBezTo>
                  <a:pt x="748" y="406"/>
                  <a:pt x="746" y="404"/>
                  <a:pt x="745" y="401"/>
                </a:cubicBezTo>
                <a:cubicBezTo>
                  <a:pt x="745" y="398"/>
                  <a:pt x="743" y="392"/>
                  <a:pt x="739" y="402"/>
                </a:cubicBezTo>
                <a:close/>
                <a:moveTo>
                  <a:pt x="405" y="82"/>
                </a:moveTo>
                <a:cubicBezTo>
                  <a:pt x="410" y="79"/>
                  <a:pt x="406" y="77"/>
                  <a:pt x="402" y="75"/>
                </a:cubicBezTo>
                <a:cubicBezTo>
                  <a:pt x="398" y="72"/>
                  <a:pt x="400" y="74"/>
                  <a:pt x="397" y="78"/>
                </a:cubicBezTo>
                <a:cubicBezTo>
                  <a:pt x="394" y="81"/>
                  <a:pt x="395" y="82"/>
                  <a:pt x="397" y="83"/>
                </a:cubicBezTo>
                <a:cubicBezTo>
                  <a:pt x="400" y="86"/>
                  <a:pt x="400" y="85"/>
                  <a:pt x="405" y="82"/>
                </a:cubicBezTo>
                <a:close/>
                <a:moveTo>
                  <a:pt x="125" y="145"/>
                </a:moveTo>
                <a:cubicBezTo>
                  <a:pt x="128" y="148"/>
                  <a:pt x="129" y="149"/>
                  <a:pt x="129" y="154"/>
                </a:cubicBezTo>
                <a:cubicBezTo>
                  <a:pt x="129" y="159"/>
                  <a:pt x="132" y="162"/>
                  <a:pt x="136" y="165"/>
                </a:cubicBezTo>
                <a:cubicBezTo>
                  <a:pt x="140" y="168"/>
                  <a:pt x="136" y="161"/>
                  <a:pt x="133" y="156"/>
                </a:cubicBezTo>
                <a:cubicBezTo>
                  <a:pt x="131" y="152"/>
                  <a:pt x="133" y="151"/>
                  <a:pt x="133" y="150"/>
                </a:cubicBezTo>
                <a:cubicBezTo>
                  <a:pt x="133" y="149"/>
                  <a:pt x="131" y="145"/>
                  <a:pt x="128" y="141"/>
                </a:cubicBezTo>
                <a:cubicBezTo>
                  <a:pt x="124" y="137"/>
                  <a:pt x="124" y="138"/>
                  <a:pt x="121" y="138"/>
                </a:cubicBezTo>
                <a:cubicBezTo>
                  <a:pt x="117" y="137"/>
                  <a:pt x="120" y="140"/>
                  <a:pt x="122" y="143"/>
                </a:cubicBezTo>
                <a:cubicBezTo>
                  <a:pt x="124" y="145"/>
                  <a:pt x="123" y="143"/>
                  <a:pt x="125" y="145"/>
                </a:cubicBezTo>
                <a:close/>
                <a:moveTo>
                  <a:pt x="243" y="25"/>
                </a:moveTo>
                <a:cubicBezTo>
                  <a:pt x="243" y="28"/>
                  <a:pt x="246" y="26"/>
                  <a:pt x="247" y="26"/>
                </a:cubicBezTo>
                <a:cubicBezTo>
                  <a:pt x="248" y="26"/>
                  <a:pt x="247" y="23"/>
                  <a:pt x="245" y="23"/>
                </a:cubicBezTo>
                <a:cubicBezTo>
                  <a:pt x="244" y="23"/>
                  <a:pt x="243" y="23"/>
                  <a:pt x="243" y="25"/>
                </a:cubicBezTo>
                <a:close/>
                <a:moveTo>
                  <a:pt x="230" y="40"/>
                </a:moveTo>
                <a:cubicBezTo>
                  <a:pt x="231" y="41"/>
                  <a:pt x="234" y="41"/>
                  <a:pt x="235" y="41"/>
                </a:cubicBezTo>
                <a:cubicBezTo>
                  <a:pt x="236" y="40"/>
                  <a:pt x="235" y="38"/>
                  <a:pt x="233" y="37"/>
                </a:cubicBezTo>
                <a:cubicBezTo>
                  <a:pt x="231" y="36"/>
                  <a:pt x="229" y="39"/>
                  <a:pt x="230" y="40"/>
                </a:cubicBezTo>
                <a:close/>
                <a:moveTo>
                  <a:pt x="218" y="37"/>
                </a:moveTo>
                <a:cubicBezTo>
                  <a:pt x="219" y="39"/>
                  <a:pt x="219" y="41"/>
                  <a:pt x="222" y="40"/>
                </a:cubicBezTo>
                <a:cubicBezTo>
                  <a:pt x="224" y="39"/>
                  <a:pt x="224" y="37"/>
                  <a:pt x="223" y="35"/>
                </a:cubicBezTo>
                <a:cubicBezTo>
                  <a:pt x="221" y="33"/>
                  <a:pt x="218" y="36"/>
                  <a:pt x="218" y="37"/>
                </a:cubicBezTo>
                <a:close/>
                <a:moveTo>
                  <a:pt x="221" y="62"/>
                </a:moveTo>
                <a:cubicBezTo>
                  <a:pt x="223" y="64"/>
                  <a:pt x="225" y="65"/>
                  <a:pt x="225" y="64"/>
                </a:cubicBezTo>
                <a:cubicBezTo>
                  <a:pt x="226" y="62"/>
                  <a:pt x="226" y="61"/>
                  <a:pt x="225" y="60"/>
                </a:cubicBezTo>
                <a:cubicBezTo>
                  <a:pt x="222" y="59"/>
                  <a:pt x="219" y="60"/>
                  <a:pt x="221" y="62"/>
                </a:cubicBezTo>
                <a:close/>
                <a:moveTo>
                  <a:pt x="227" y="51"/>
                </a:moveTo>
                <a:cubicBezTo>
                  <a:pt x="225" y="49"/>
                  <a:pt x="224" y="51"/>
                  <a:pt x="224" y="51"/>
                </a:cubicBezTo>
                <a:cubicBezTo>
                  <a:pt x="224" y="52"/>
                  <a:pt x="225" y="55"/>
                  <a:pt x="227" y="54"/>
                </a:cubicBezTo>
                <a:cubicBezTo>
                  <a:pt x="228" y="53"/>
                  <a:pt x="228" y="53"/>
                  <a:pt x="227" y="51"/>
                </a:cubicBezTo>
                <a:close/>
                <a:moveTo>
                  <a:pt x="311" y="118"/>
                </a:moveTo>
                <a:cubicBezTo>
                  <a:pt x="312" y="116"/>
                  <a:pt x="311" y="115"/>
                  <a:pt x="309" y="115"/>
                </a:cubicBezTo>
                <a:cubicBezTo>
                  <a:pt x="308" y="116"/>
                  <a:pt x="308" y="117"/>
                  <a:pt x="308" y="118"/>
                </a:cubicBezTo>
                <a:cubicBezTo>
                  <a:pt x="308" y="120"/>
                  <a:pt x="309" y="120"/>
                  <a:pt x="311" y="120"/>
                </a:cubicBezTo>
                <a:cubicBezTo>
                  <a:pt x="312" y="120"/>
                  <a:pt x="311" y="118"/>
                  <a:pt x="311" y="118"/>
                </a:cubicBezTo>
                <a:close/>
                <a:moveTo>
                  <a:pt x="317" y="112"/>
                </a:moveTo>
                <a:cubicBezTo>
                  <a:pt x="318" y="111"/>
                  <a:pt x="320" y="112"/>
                  <a:pt x="320" y="112"/>
                </a:cubicBezTo>
                <a:cubicBezTo>
                  <a:pt x="320" y="113"/>
                  <a:pt x="323" y="113"/>
                  <a:pt x="323" y="111"/>
                </a:cubicBezTo>
                <a:cubicBezTo>
                  <a:pt x="322" y="108"/>
                  <a:pt x="321" y="109"/>
                  <a:pt x="320" y="110"/>
                </a:cubicBezTo>
                <a:cubicBezTo>
                  <a:pt x="318" y="110"/>
                  <a:pt x="318" y="111"/>
                  <a:pt x="317" y="111"/>
                </a:cubicBezTo>
                <a:cubicBezTo>
                  <a:pt x="316" y="110"/>
                  <a:pt x="315" y="110"/>
                  <a:pt x="314" y="111"/>
                </a:cubicBezTo>
                <a:cubicBezTo>
                  <a:pt x="313" y="112"/>
                  <a:pt x="314" y="113"/>
                  <a:pt x="315" y="114"/>
                </a:cubicBezTo>
                <a:cubicBezTo>
                  <a:pt x="316" y="114"/>
                  <a:pt x="317" y="113"/>
                  <a:pt x="317" y="1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355" tIns="45678" rIns="91355" bIns="45678" numCol="1" anchor="t" anchorCtr="0" compatLnSpc="1">
            <a:prstTxWarp prst="textNoShape">
              <a:avLst/>
            </a:prstTxWarp>
          </a:bodyPr>
          <a:lstStyle/>
          <a:p>
            <a:endParaRPr lang="en-US" sz="1798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6530009" cy="5176806"/>
          </a:xfrm>
          <a:prstGeom prst="rect">
            <a:avLst/>
          </a:prstGeom>
          <a:gradFill flip="none" rotWithShape="1">
            <a:gsLst>
              <a:gs pos="3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8"/>
            <a:ext cx="3886200" cy="326350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1">
                  <a:lumMod val="75000"/>
                </a:schemeClr>
              </a:buClr>
              <a:buNone/>
              <a:defRPr sz="15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accent1">
                  <a:lumMod val="75000"/>
                </a:schemeClr>
              </a:buClr>
              <a:defRPr sz="1499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accent1">
                  <a:lumMod val="75000"/>
                </a:schemeClr>
              </a:buClr>
              <a:defRPr sz="1349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chemeClr val="accent1">
                  <a:lumMod val="75000"/>
                </a:schemeClr>
              </a:buClr>
              <a:defRPr sz="1199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370366" indent="0">
              <a:buClr>
                <a:schemeClr val="accent1">
                  <a:lumMod val="75000"/>
                </a:schemeClr>
              </a:buClr>
              <a:buNone/>
              <a:defRPr sz="1199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content/bullets</a:t>
            </a:r>
          </a:p>
          <a:p>
            <a:pPr lvl="1"/>
            <a:r>
              <a:rPr lang="en-US" dirty="0"/>
              <a:t>First bullet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48640" y="4843696"/>
            <a:ext cx="2143536" cy="23055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indent="0" algn="l" defTabSz="68536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99" b="0" i="0" u="none" strike="noStrike" kern="12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© 2007-2016 Syncplicity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176780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5320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0" y="12005"/>
            <a:ext cx="9144000" cy="5131495"/>
            <a:chOff x="0" y="-24063"/>
            <a:chExt cx="9144000" cy="516756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0" y="-24063"/>
              <a:ext cx="9144000" cy="516756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0" y="2380"/>
              <a:ext cx="9135540" cy="5138742"/>
            </a:xfrm>
            <a:prstGeom prst="rect">
              <a:avLst/>
            </a:prstGeom>
            <a:solidFill>
              <a:schemeClr val="bg1">
                <a:alpha val="41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066" tIns="456777" rIns="274066" rtlCol="0" anchor="t"/>
            <a:lstStyle/>
            <a:p>
              <a:pPr marL="285493" indent="-285493">
                <a:spcAft>
                  <a:spcPts val="599"/>
                </a:spcAft>
                <a:buFont typeface="Arial"/>
                <a:buChar char="•"/>
              </a:pPr>
              <a:endParaRPr lang="en-US" sz="1399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itle 1"/>
          <p:cNvSpPr>
            <a:spLocks noGrp="1"/>
          </p:cNvSpPr>
          <p:nvPr>
            <p:ph type="title"/>
          </p:nvPr>
        </p:nvSpPr>
        <p:spPr bwMode="gray">
          <a:xfrm>
            <a:off x="152400" y="13335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051594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Divider_WhiteLog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432300" y="5385547"/>
            <a:ext cx="334423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lnSpc>
                <a:spcPct val="100000"/>
              </a:lnSpc>
              <a:buFont typeface="Arial" charset="0"/>
              <a:buChar char="•"/>
            </a:pPr>
            <a:r>
              <a:rPr lang="en-US" sz="1050" b="0" i="0" dirty="0">
                <a:latin typeface="Roboto Regular" charset="0"/>
              </a:rPr>
              <a:t>To change this background…Go to Slide Master and </a:t>
            </a:r>
            <a:r>
              <a:rPr lang="en-US" sz="1050" b="0" i="0" baseline="0" dirty="0">
                <a:latin typeface="Roboto Regular" charset="0"/>
              </a:rPr>
              <a:t>Right click then select “Format Background”</a:t>
            </a:r>
            <a:br>
              <a:rPr lang="en-US" sz="1050" b="0" i="0" baseline="0" dirty="0">
                <a:latin typeface="Roboto Regular" charset="0"/>
              </a:rPr>
            </a:br>
            <a:endParaRPr lang="en-US" sz="1050" b="0" i="0" baseline="0" dirty="0">
              <a:latin typeface="Roboto Regular" charset="0"/>
            </a:endParaRPr>
          </a:p>
          <a:p>
            <a:pPr marL="214308" indent="-214308">
              <a:buFont typeface="Arial" charset="0"/>
              <a:buChar char="•"/>
            </a:pPr>
            <a:r>
              <a:rPr lang="en-US" sz="1050" b="0" i="0" baseline="0" dirty="0">
                <a:latin typeface="Roboto Regular" charset="0"/>
              </a:rPr>
              <a:t>Navigate to “Images/Dividers” folder included with this template &amp; select an image as replacement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16200000">
            <a:off x="487900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5915026" y="3054909"/>
            <a:ext cx="2943225" cy="830799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0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divider title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5026" y="3881904"/>
            <a:ext cx="2940798" cy="4222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dirty="0"/>
              <a:t>© 2017 Axway  |  CONFIDENTIAL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>
                <a:latin typeface="Roboto Regular" charset="0"/>
              </a:rPr>
              <a:t>Please d</a:t>
            </a:r>
            <a:r>
              <a:rPr lang="en-US" sz="1050" b="0" i="0" baseline="0" dirty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5" name="Right Arrow 14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42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2" presetClass="entr" presetSubtype="8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84582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defRPr sz="2400">
                <a:solidFill>
                  <a:schemeClr val="bg2"/>
                </a:solidFill>
                <a:latin typeface="Franklin Gothic Book"/>
                <a:cs typeface="Franklin Gothic Book"/>
              </a:defRPr>
            </a:lvl1pPr>
            <a:lvl2pPr>
              <a:spcBef>
                <a:spcPts val="300"/>
              </a:spcBef>
              <a:buClr>
                <a:schemeClr val="tx1">
                  <a:lumMod val="50000"/>
                  <a:lumOff val="50000"/>
                </a:schemeClr>
              </a:buClr>
              <a:defRPr sz="2000">
                <a:solidFill>
                  <a:schemeClr val="bg2"/>
                </a:solidFill>
                <a:latin typeface="Franklin Gothic Book"/>
                <a:cs typeface="Franklin Gothic Book"/>
              </a:defRPr>
            </a:lvl2pPr>
            <a:lvl3pPr marL="1084263" indent="-169863">
              <a:spcBef>
                <a:spcPts val="300"/>
              </a:spcBef>
              <a:buClr>
                <a:schemeClr val="tx1">
                  <a:lumMod val="50000"/>
                  <a:lumOff val="50000"/>
                </a:schemeClr>
              </a:buClr>
              <a:defRPr sz="1600">
                <a:solidFill>
                  <a:schemeClr val="bg2"/>
                </a:solidFill>
                <a:latin typeface="Franklin Gothic Book"/>
                <a:cs typeface="Franklin Gothic Book"/>
              </a:defRPr>
            </a:lvl3pPr>
            <a:lvl4pPr marL="1430338" indent="-168275">
              <a:spcBef>
                <a:spcPts val="300"/>
              </a:spcBef>
              <a:buClr>
                <a:schemeClr val="tx1">
                  <a:lumMod val="50000"/>
                  <a:lumOff val="50000"/>
                </a:schemeClr>
              </a:buClr>
              <a:defRPr sz="1200">
                <a:solidFill>
                  <a:schemeClr val="bg2"/>
                </a:solidFill>
                <a:latin typeface="Franklin Gothic Book"/>
                <a:cs typeface="Franklin Gothic Book"/>
              </a:defRPr>
            </a:lvl4pPr>
            <a:lvl5pPr marL="1770063" indent="-169863">
              <a:spcBef>
                <a:spcPts val="300"/>
              </a:spcBef>
              <a:buClr>
                <a:schemeClr val="tx1">
                  <a:lumMod val="50000"/>
                  <a:lumOff val="50000"/>
                </a:schemeClr>
              </a:buClr>
              <a:buFont typeface="Arial"/>
              <a:buChar char="•"/>
              <a:defRPr sz="1100">
                <a:solidFill>
                  <a:schemeClr val="bg2"/>
                </a:solidFill>
                <a:latin typeface="Franklin Gothic Book"/>
                <a:cs typeface="Franklin Gothic Boo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none" baseline="0">
                <a:solidFill>
                  <a:schemeClr val="tx2"/>
                </a:solidFill>
                <a:latin typeface="Franklin Gothic Book"/>
                <a:cs typeface="Franklin Gothic Boo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8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Franklin Gothic Book"/>
                <a:cs typeface="Franklin Gothic Boo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21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Franklin Gothic Book"/>
                <a:cs typeface="Franklin Gothic Boo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Franklin Gothic Book"/>
                <a:cs typeface="Franklin Gothic Boo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9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Franklin Gothic Book"/>
                <a:cs typeface="Franklin Gothic Book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Franklin Gothic Book"/>
                <a:cs typeface="Franklin Gothic Book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Franklin Gothic Book"/>
                <a:cs typeface="Franklin Gothic Book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Franklin Gothic Book"/>
                <a:cs typeface="Franklin Gothic Book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Franklin Gothic Book"/>
                <a:cs typeface="Franklin Gothic Book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Franklin Gothic Book"/>
                <a:cs typeface="Franklin Gothic Boo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Franklin Gothic Book"/>
                <a:cs typeface="Franklin Gothic Boo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4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0" y="990599"/>
            <a:ext cx="6096000" cy="3548064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Franklin Gothic Book"/>
                <a:cs typeface="Franklin Gothic Book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Franklin Gothic Book"/>
                <a:cs typeface="Franklin Gothic Book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Franklin Gothic Book"/>
                <a:cs typeface="Franklin Gothic Book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Franklin Gothic Book"/>
                <a:cs typeface="Franklin Gothic Book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Franklin Gothic Book"/>
                <a:cs typeface="Franklin Gothic Book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381000" y="990600"/>
            <a:ext cx="2133600" cy="3548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Franklin Gothic Book"/>
                <a:cs typeface="Franklin Gothic Boo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6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0" y="1295399"/>
            <a:ext cx="6096000" cy="3243264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381000" y="1295400"/>
            <a:ext cx="2133600" cy="3243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Architects Daughter"/>
                <a:cs typeface="Architects Daugh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Architects Daughter"/>
                <a:cs typeface="Architects Daughte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5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7389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8" r:id="rId11"/>
    <p:sldLayoutId id="2147483794" r:id="rId12"/>
    <p:sldLayoutId id="2147483795" r:id="rId13"/>
    <p:sldLayoutId id="2147483765" r:id="rId14"/>
    <p:sldLayoutId id="2147483763" r:id="rId15"/>
    <p:sldLayoutId id="2147483764" r:id="rId16"/>
    <p:sldLayoutId id="2147483766" r:id="rId17"/>
    <p:sldLayoutId id="2147483767" r:id="rId18"/>
    <p:sldLayoutId id="2147483768" r:id="rId19"/>
    <p:sldLayoutId id="2147483817" r:id="rId20"/>
    <p:sldLayoutId id="2147483829" r:id="rId21"/>
    <p:sldLayoutId id="2147483827" r:id="rId22"/>
    <p:sldLayoutId id="2147483838" r:id="rId23"/>
    <p:sldLayoutId id="2147483828" r:id="rId24"/>
    <p:sldLayoutId id="2147483863" r:id="rId25"/>
    <p:sldLayoutId id="2147483839" r:id="rId26"/>
    <p:sldLayoutId id="2147483844" r:id="rId27"/>
    <p:sldLayoutId id="2147483869" r:id="rId28"/>
    <p:sldLayoutId id="2147483872" r:id="rId29"/>
    <p:sldLayoutId id="2147483875" r:id="rId30"/>
    <p:sldLayoutId id="2147483878" r:id="rId31"/>
    <p:sldLayoutId id="2147483879" r:id="rId32"/>
    <p:sldLayoutId id="2147483880" r:id="rId33"/>
    <p:sldLayoutId id="2147483881" r:id="rId34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21.tiff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jpeg"/><Relationship Id="rId14" Type="http://schemas.openxmlformats.org/officeDocument/2006/relationships/image" Target="../media/image67.png"/><Relationship Id="rId15" Type="http://schemas.openxmlformats.org/officeDocument/2006/relationships/image" Target="../media/image68.png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6.emf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4" Type="http://schemas.openxmlformats.org/officeDocument/2006/relationships/image" Target="../media/image70.png"/><Relationship Id="rId5" Type="http://schemas.openxmlformats.org/officeDocument/2006/relationships/image" Target="../media/image71.jpeg"/><Relationship Id="rId6" Type="http://schemas.openxmlformats.org/officeDocument/2006/relationships/image" Target="../media/image72.png"/><Relationship Id="rId7" Type="http://schemas.openxmlformats.org/officeDocument/2006/relationships/image" Target="../media/image73.jpeg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75.emf"/><Relationship Id="rId3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9.jpe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png"/><Relationship Id="rId7" Type="http://schemas.openxmlformats.org/officeDocument/2006/relationships/image" Target="../media/image31.tiff"/><Relationship Id="rId8" Type="http://schemas.openxmlformats.org/officeDocument/2006/relationships/image" Target="../media/image32.tiff"/><Relationship Id="rId9" Type="http://schemas.openxmlformats.org/officeDocument/2006/relationships/image" Target="../media/image33.tiff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jpe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png"/><Relationship Id="rId18" Type="http://schemas.microsoft.com/office/2007/relationships/hdphoto" Target="../media/hdphoto3.wdp"/><Relationship Id="rId19" Type="http://schemas.openxmlformats.org/officeDocument/2006/relationships/image" Target="../media/image48.png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6" Type="http://schemas.openxmlformats.org/officeDocument/2006/relationships/image" Target="../media/image38.png"/><Relationship Id="rId7" Type="http://schemas.microsoft.com/office/2007/relationships/hdphoto" Target="../media/hdphoto1.wdp"/><Relationship Id="rId8" Type="http://schemas.openxmlformats.org/officeDocument/2006/relationships/image" Target="../media/image39.png"/><Relationship Id="rId9" Type="http://schemas.microsoft.com/office/2007/relationships/hdphoto" Target="../media/hdphoto2.wdp"/><Relationship Id="rId10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53.tiff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915026" y="3227294"/>
            <a:ext cx="3228974" cy="830799"/>
          </a:xfrm>
        </p:spPr>
        <p:txBody>
          <a:bodyPr/>
          <a:lstStyle/>
          <a:p>
            <a:r>
              <a:rPr lang="en-US" sz="3200" dirty="0" smtClean="0">
                <a:latin typeface="+mn-lt"/>
                <a:ea typeface="Abadi MT Condensed Extra Bold" charset="0"/>
                <a:cs typeface="Abadi MT Condensed Extra Bold" charset="0"/>
              </a:rPr>
              <a:t>Syncplicity Introduction</a:t>
            </a:r>
            <a:endParaRPr lang="en-US" dirty="0">
              <a:latin typeface="+mn-lt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938786" y="4054288"/>
            <a:ext cx="2917037" cy="422201"/>
          </a:xfrm>
        </p:spPr>
        <p:txBody>
          <a:bodyPr>
            <a:no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Uli Hitzel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Principal Solutions Architect, Axway</a:t>
            </a:r>
            <a:endParaRPr lang="en-US" sz="1400" dirty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8263" y="1468163"/>
            <a:ext cx="1450428" cy="145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982" t="20463" r="11612" b="385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2" name="Group 87"/>
          <p:cNvGrpSpPr/>
          <p:nvPr/>
        </p:nvGrpSpPr>
        <p:grpSpPr>
          <a:xfrm>
            <a:off x="301826" y="3550611"/>
            <a:ext cx="8540353" cy="384048"/>
            <a:chOff x="301824" y="3197524"/>
            <a:chExt cx="8540353" cy="384048"/>
          </a:xfrm>
        </p:grpSpPr>
        <p:sp>
          <p:nvSpPr>
            <p:cNvPr id="82" name="Rectangle 81"/>
            <p:cNvSpPr/>
            <p:nvPr/>
          </p:nvSpPr>
          <p:spPr>
            <a:xfrm>
              <a:off x="301824" y="3197524"/>
              <a:ext cx="8540353" cy="384048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343031" y="3261355"/>
              <a:ext cx="396240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050" dirty="0">
                  <a:solidFill>
                    <a:srgbClr val="FFFFFF"/>
                  </a:solidFill>
                  <a:latin typeface="Helvetica"/>
                  <a:cs typeface="Helvetica"/>
                </a:rPr>
                <a:t>Supported Storage Interfaces (NFS, S3, Atmos)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29321" y="3234425"/>
              <a:ext cx="179909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srgbClr val="FFFFFF"/>
                  </a:solidFill>
                  <a:latin typeface="Helvetica"/>
                  <a:cs typeface="Helvetica"/>
                </a:rPr>
                <a:t>STORAGEVAULTS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98202" y="3945606"/>
            <a:ext cx="8543977" cy="998106"/>
            <a:chOff x="298202" y="3631044"/>
            <a:chExt cx="8543977" cy="998106"/>
          </a:xfrm>
        </p:grpSpPr>
        <p:sp>
          <p:nvSpPr>
            <p:cNvPr id="54" name="Rectangle 53"/>
            <p:cNvSpPr/>
            <p:nvPr/>
          </p:nvSpPr>
          <p:spPr>
            <a:xfrm>
              <a:off x="301826" y="3631044"/>
              <a:ext cx="8530915" cy="7400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Helvetica"/>
                <a:cs typeface="Helvetica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410198" y="4352151"/>
              <a:ext cx="3422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2"/>
                  </a:solidFill>
                  <a:latin typeface="Helvetica"/>
                  <a:cs typeface="Helvetica"/>
                </a:rPr>
                <a:t>ON-PREMISE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98202" y="4352151"/>
              <a:ext cx="51025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2"/>
                  </a:solidFill>
                  <a:latin typeface="Helvetica"/>
                  <a:cs typeface="Helvetica"/>
                </a:rPr>
                <a:t>OFF-PREMISE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018952" y="4034258"/>
              <a:ext cx="11297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4D4D4D"/>
                  </a:solidFill>
                  <a:latin typeface="Helvetica"/>
                  <a:cs typeface="Helvetica"/>
                </a:rPr>
                <a:t>Service</a:t>
              </a:r>
              <a:br>
                <a:rPr lang="en-US" sz="800" b="1" dirty="0">
                  <a:solidFill>
                    <a:srgbClr val="4D4D4D"/>
                  </a:solidFill>
                  <a:latin typeface="Helvetica"/>
                  <a:cs typeface="Helvetica"/>
                </a:rPr>
              </a:br>
              <a:r>
                <a:rPr lang="en-US" sz="800" b="1" dirty="0">
                  <a:solidFill>
                    <a:srgbClr val="4D4D4D"/>
                  </a:solidFill>
                  <a:latin typeface="Helvetica"/>
                  <a:cs typeface="Helvetica"/>
                </a:rPr>
                <a:t>Provider</a:t>
              </a:r>
            </a:p>
          </p:txBody>
        </p:sp>
        <p:pic>
          <p:nvPicPr>
            <p:cNvPr id="60" name="Picture 59" descr="Cloud1-VMware-lg-300dpi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19416" y="3709913"/>
              <a:ext cx="533400" cy="34474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1" name="Straight Connector 70"/>
            <p:cNvCxnSpPr/>
            <p:nvPr/>
          </p:nvCxnSpPr>
          <p:spPr>
            <a:xfrm>
              <a:off x="5419636" y="4357469"/>
              <a:ext cx="3422543" cy="3218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301826" y="4360687"/>
              <a:ext cx="5108372" cy="5228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TextBox 111"/>
          <p:cNvSpPr txBox="1"/>
          <p:nvPr/>
        </p:nvSpPr>
        <p:spPr>
          <a:xfrm>
            <a:off x="1143000" y="4029804"/>
            <a:ext cx="654025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rgbClr val="4D4D4D"/>
                </a:solidFill>
                <a:latin typeface="Helvetica"/>
                <a:cs typeface="Helvetica"/>
              </a:rPr>
              <a:t>Syncplicity</a:t>
            </a:r>
          </a:p>
          <a:p>
            <a:pPr algn="ctr"/>
            <a:r>
              <a:rPr lang="en-US" sz="1050" dirty="0">
                <a:solidFill>
                  <a:srgbClr val="4D4D4D"/>
                </a:solidFill>
                <a:latin typeface="Helvetica"/>
                <a:cs typeface="Helvetica"/>
              </a:rPr>
              <a:t>Cloud</a:t>
            </a:r>
          </a:p>
        </p:txBody>
      </p:sp>
      <p:pic>
        <p:nvPicPr>
          <p:cNvPr id="116" name="Picture 115" descr="Cloud1-VMware-lg-300dpi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15" y="4036386"/>
            <a:ext cx="897415" cy="5800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roup 133"/>
          <p:cNvGrpSpPr/>
          <p:nvPr/>
        </p:nvGrpSpPr>
        <p:grpSpPr>
          <a:xfrm>
            <a:off x="304800" y="2749887"/>
            <a:ext cx="8540496" cy="784665"/>
            <a:chOff x="304800" y="2549085"/>
            <a:chExt cx="8540496" cy="784665"/>
          </a:xfrm>
        </p:grpSpPr>
        <p:grpSp>
          <p:nvGrpSpPr>
            <p:cNvPr id="141" name="Trust"/>
            <p:cNvGrpSpPr/>
            <p:nvPr/>
          </p:nvGrpSpPr>
          <p:grpSpPr>
            <a:xfrm>
              <a:off x="304802" y="2549085"/>
              <a:ext cx="8540353" cy="558297"/>
              <a:chOff x="301824" y="2401465"/>
              <a:chExt cx="8540353" cy="558297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301824" y="2401465"/>
                <a:ext cx="8540353" cy="384048"/>
              </a:xfrm>
              <a:prstGeom prst="rect">
                <a:avLst/>
              </a:prstGeom>
              <a:solidFill>
                <a:schemeClr val="tx2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latin typeface="Helvetica"/>
                  <a:cs typeface="Helvetica"/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461820" y="2426168"/>
                <a:ext cx="31310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  <a:latin typeface="Helvetica"/>
                    <a:cs typeface="Helvetica"/>
                  </a:rPr>
                  <a:t>SECURITY</a:t>
                </a: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3955311" y="2451931"/>
                <a:ext cx="484844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Helvetica"/>
                    <a:cs typeface="Helvetica"/>
                  </a:rPr>
                  <a:t>User | Device | Folder | File</a:t>
                </a:r>
              </a:p>
              <a:p>
                <a:pPr algn="ctr"/>
                <a:r>
                  <a:rPr lang="en-US" sz="600" dirty="0">
                    <a:solidFill>
                      <a:schemeClr val="bg1"/>
                    </a:solidFill>
                    <a:latin typeface="Helvetica"/>
                    <a:cs typeface="Helvetica"/>
                  </a:rPr>
                  <a:t>Encryption, SSO, Remote Wipe, Retention, Reporting &amp; Monitoring, Sharing/Access/Mobile Policies</a:t>
                </a:r>
                <a:endParaRPr lang="en-US" sz="1100" dirty="0">
                  <a:solidFill>
                    <a:schemeClr val="bg1"/>
                  </a:solidFill>
                  <a:latin typeface="Helvetica"/>
                  <a:cs typeface="Helvetica"/>
                </a:endParaRPr>
              </a:p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Helvetica"/>
                    <a:cs typeface="Helvetica"/>
                  </a:rPr>
                  <a:t> </a:t>
                </a:r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304800" y="2949702"/>
              <a:ext cx="8540496" cy="384048"/>
              <a:chOff x="301824" y="2799494"/>
              <a:chExt cx="8540496" cy="384048"/>
            </a:xfrm>
            <a:solidFill>
              <a:srgbClr val="3A4D59"/>
            </a:solidFill>
          </p:grpSpPr>
          <p:sp>
            <p:nvSpPr>
              <p:cNvPr id="143" name="Rectangle 142"/>
              <p:cNvSpPr/>
              <p:nvPr/>
            </p:nvSpPr>
            <p:spPr>
              <a:xfrm>
                <a:off x="301824" y="2799494"/>
                <a:ext cx="8540496" cy="384048"/>
              </a:xfrm>
              <a:prstGeom prst="rect">
                <a:avLst/>
              </a:prstGeom>
              <a:grpFill/>
              <a:effectLst/>
            </p:spPr>
            <p:txBody>
              <a:bodyPr wrap="square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sz="1050" dirty="0">
                  <a:solidFill>
                    <a:schemeClr val="bg1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461822" y="2846148"/>
                <a:ext cx="4375728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  <a:latin typeface="Helvetica"/>
                    <a:cs typeface="Helvetica"/>
                  </a:rPr>
                  <a:t>ADMINISTRATION AND MANAGEMENT</a:t>
                </a: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4162269" y="2886804"/>
                <a:ext cx="4269347" cy="253916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sz="1050" dirty="0">
                    <a:solidFill>
                      <a:srgbClr val="FFFFFF"/>
                    </a:solidFill>
                    <a:latin typeface="Helvetica"/>
                    <a:cs typeface="Helvetica"/>
                  </a:rPr>
                  <a:t>User Management, Group Management, AD Sync</a:t>
                </a:r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304799" y="2345231"/>
            <a:ext cx="8540355" cy="379691"/>
            <a:chOff x="304799" y="2744629"/>
            <a:chExt cx="8540355" cy="379691"/>
          </a:xfrm>
        </p:grpSpPr>
        <p:sp>
          <p:nvSpPr>
            <p:cNvPr id="139" name="Rectangle 138"/>
            <p:cNvSpPr/>
            <p:nvPr/>
          </p:nvSpPr>
          <p:spPr>
            <a:xfrm>
              <a:off x="304799" y="2744629"/>
              <a:ext cx="8540355" cy="379691"/>
            </a:xfrm>
            <a:prstGeom prst="rect">
              <a:avLst/>
            </a:prstGeom>
            <a:solidFill>
              <a:srgbClr val="E36F1E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latin typeface="Helvetica"/>
                <a:cs typeface="Helvetica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457200" y="2790825"/>
              <a:ext cx="32989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Helvetica"/>
                  <a:cs typeface="Helvetica"/>
                </a:rPr>
                <a:t>FRICTIONLESS USER EXPERIENCE</a:t>
              </a:r>
            </a:p>
          </p:txBody>
        </p:sp>
      </p:grpSp>
      <p:pic>
        <p:nvPicPr>
          <p:cNvPr id="138" name="Picture 13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0934" y="361950"/>
            <a:ext cx="4259732" cy="1990962"/>
          </a:xfrm>
          <a:prstGeom prst="rect">
            <a:avLst/>
          </a:prstGeom>
        </p:spPr>
      </p:pic>
      <p:sp>
        <p:nvSpPr>
          <p:cNvPr id="150" name="Rectangle 149"/>
          <p:cNvSpPr/>
          <p:nvPr/>
        </p:nvSpPr>
        <p:spPr>
          <a:xfrm>
            <a:off x="298202" y="473571"/>
            <a:ext cx="9144000" cy="86177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>
                <a:solidFill>
                  <a:srgbClr val="3892D0"/>
                </a:solidFill>
                <a:latin typeface="Helvetica Light"/>
                <a:cs typeface="Helvetica Light"/>
              </a:rPr>
              <a:t>Syncplicity</a:t>
            </a:r>
            <a:r>
              <a:rPr lang="en-US" sz="2400" dirty="0">
                <a:solidFill>
                  <a:srgbClr val="3892D0"/>
                </a:solidFill>
                <a:latin typeface="Helvetica Light"/>
                <a:cs typeface="Helvetica Light"/>
              </a:rPr>
              <a:t/>
            </a:r>
            <a:br>
              <a:rPr lang="en-US" sz="2400" dirty="0">
                <a:solidFill>
                  <a:srgbClr val="3892D0"/>
                </a:solidFill>
                <a:latin typeface="Helvetica Light"/>
                <a:cs typeface="Helvetica Light"/>
              </a:rPr>
            </a:br>
            <a:r>
              <a:rPr lang="en-US" dirty="0">
                <a:solidFill>
                  <a:srgbClr val="3A4D59"/>
                </a:solidFill>
                <a:latin typeface="Helvetica Light"/>
                <a:cs typeface="Helvetica Light"/>
              </a:rPr>
              <a:t>Security &amp; Compliance</a:t>
            </a:r>
            <a:endParaRPr lang="en-US" sz="1600" dirty="0">
              <a:solidFill>
                <a:srgbClr val="3A4D59"/>
              </a:solidFill>
              <a:latin typeface="Helvetica Light"/>
              <a:cs typeface="Helvetica Light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8244" y="3994328"/>
            <a:ext cx="389024" cy="422148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5953178" y="4453795"/>
            <a:ext cx="269304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solidFill>
                  <a:srgbClr val="4D4D4D"/>
                </a:solidFill>
                <a:latin typeface="Helvetica"/>
                <a:cs typeface="Helvetica"/>
              </a:rPr>
              <a:t>NFS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686" y="4024475"/>
            <a:ext cx="339372" cy="237560"/>
          </a:xfrm>
          <a:prstGeom prst="rect">
            <a:avLst/>
          </a:prstGeom>
        </p:spPr>
      </p:pic>
      <p:pic>
        <p:nvPicPr>
          <p:cNvPr id="53" name="Picture 52" descr="Cloud1-VMware-lg-300dpi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4016458"/>
            <a:ext cx="897415" cy="580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0" y="3910636"/>
            <a:ext cx="429620" cy="429620"/>
          </a:xfrm>
          <a:prstGeom prst="rect">
            <a:avLst/>
          </a:prstGeom>
        </p:spPr>
      </p:pic>
      <p:pic>
        <p:nvPicPr>
          <p:cNvPr id="73" name="Picture 72" descr="Cloud1-VMware-lg-300dpi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8460" y="4026540"/>
            <a:ext cx="533400" cy="344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Picture 74" descr="Cloud1-VMware-lg-300dpi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5502" y="4024475"/>
            <a:ext cx="533400" cy="344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338" y="4296199"/>
            <a:ext cx="643473" cy="2504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1982" y="4296199"/>
            <a:ext cx="839323" cy="1930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4261" y="3972240"/>
            <a:ext cx="369041" cy="369041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6566227" y="4435903"/>
            <a:ext cx="165110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solidFill>
                  <a:srgbClr val="4D4D4D"/>
                </a:solidFill>
                <a:latin typeface="Helvetica"/>
                <a:cs typeface="Helvetica"/>
              </a:rPr>
              <a:t>S3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4592" y="4103110"/>
            <a:ext cx="350606" cy="20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5438" y="4091905"/>
            <a:ext cx="222271" cy="25573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107" y="4361222"/>
            <a:ext cx="624437" cy="26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4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018575" y="-1"/>
            <a:ext cx="8113850" cy="514350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 rot="10800000" flipV="1">
            <a:off x="-12871" y="-8538"/>
            <a:ext cx="9138387" cy="515203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0"/>
                </a:schemeClr>
              </a:gs>
              <a:gs pos="68000">
                <a:schemeClr val="accent3">
                  <a:lumMod val="0"/>
                  <a:lumOff val="100000"/>
                </a:schemeClr>
              </a:gs>
            </a:gsLst>
            <a:lin ang="1200000" scaled="0"/>
            <a:tileRect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12319" y="311445"/>
            <a:ext cx="6042781" cy="442814"/>
          </a:xfrm>
        </p:spPr>
        <p:txBody>
          <a:bodyPr/>
          <a:lstStyle/>
          <a:p>
            <a:r>
              <a:rPr lang="en-US" sz="3197" dirty="0" smtClean="0">
                <a:solidFill>
                  <a:srgbClr val="2B95DD"/>
                </a:solidFill>
                <a:latin typeface="Helvetica Light" charset="0"/>
                <a:ea typeface="Helvetica Light" charset="0"/>
                <a:cs typeface="Helvetica Light" charset="0"/>
              </a:rPr>
              <a:t>US &amp; EU PrivacyRegions</a:t>
            </a:r>
            <a:endParaRPr lang="en-US" sz="3197" dirty="0">
              <a:solidFill>
                <a:srgbClr val="2B95DD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12319" y="921731"/>
            <a:ext cx="4467412" cy="1927665"/>
          </a:xfrm>
        </p:spPr>
        <p:txBody>
          <a:bodyPr/>
          <a:lstStyle/>
          <a:p>
            <a:pPr>
              <a:buClr>
                <a:srgbClr val="4A5F6B"/>
              </a:buClr>
            </a:pPr>
            <a:r>
              <a:rPr lang="en-US" sz="1400" dirty="0" smtClean="0">
                <a:solidFill>
                  <a:srgbClr val="4A5F6B"/>
                </a:solidFill>
                <a:latin typeface="Helvetica" charset="0"/>
              </a:rPr>
              <a:t>Ensures </a:t>
            </a:r>
            <a:r>
              <a:rPr lang="en-US" sz="1400" dirty="0">
                <a:solidFill>
                  <a:srgbClr val="4A5F6B"/>
                </a:solidFill>
                <a:latin typeface="Helvetica" charset="0"/>
              </a:rPr>
              <a:t>meta-data is stored and processed exclusively in region of choice</a:t>
            </a:r>
          </a:p>
          <a:p>
            <a:pPr>
              <a:buClr>
                <a:srgbClr val="4A5F6B"/>
              </a:buClr>
            </a:pPr>
            <a:r>
              <a:rPr lang="en-US" sz="1400" dirty="0">
                <a:solidFill>
                  <a:srgbClr val="4A5F6B"/>
                </a:solidFill>
                <a:latin typeface="Helvetica" charset="0"/>
              </a:rPr>
              <a:t>Alleviates data transfer and data sovereignty issues</a:t>
            </a:r>
          </a:p>
          <a:p>
            <a:pPr>
              <a:buClr>
                <a:srgbClr val="4A5F6B"/>
              </a:buClr>
            </a:pPr>
            <a:r>
              <a:rPr lang="en-US" sz="1400" dirty="0">
                <a:solidFill>
                  <a:srgbClr val="4A5F6B"/>
                </a:solidFill>
                <a:latin typeface="Helvetica" charset="0"/>
              </a:rPr>
              <a:t>Seamless end-user experience across </a:t>
            </a:r>
            <a:r>
              <a:rPr lang="en-US" sz="1400" dirty="0" smtClean="0">
                <a:solidFill>
                  <a:srgbClr val="4A5F6B"/>
                </a:solidFill>
                <a:latin typeface="Helvetica" charset="0"/>
              </a:rPr>
              <a:t>regions</a:t>
            </a:r>
          </a:p>
          <a:p>
            <a:pPr>
              <a:buClr>
                <a:srgbClr val="4A5F6B"/>
              </a:buClr>
            </a:pPr>
            <a:r>
              <a:rPr lang="en-US" sz="1400" dirty="0" smtClean="0">
                <a:solidFill>
                  <a:srgbClr val="4A5F6B"/>
                </a:solidFill>
                <a:latin typeface="Helvetica" charset="0"/>
              </a:rPr>
              <a:t>Orchestrates automatic file transfer to meet compliance &amp; residency requirements</a:t>
            </a:r>
            <a:endParaRPr lang="en-US" sz="1400" dirty="0">
              <a:solidFill>
                <a:srgbClr val="4A5F6B"/>
              </a:solidFill>
              <a:latin typeface="Helvetica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12319" y="2934719"/>
            <a:ext cx="5181787" cy="1602951"/>
            <a:chOff x="512319" y="2934719"/>
            <a:chExt cx="5181787" cy="1602951"/>
          </a:xfrm>
        </p:grpSpPr>
        <p:grpSp>
          <p:nvGrpSpPr>
            <p:cNvPr id="3" name="Group 2"/>
            <p:cNvGrpSpPr/>
            <p:nvPr/>
          </p:nvGrpSpPr>
          <p:grpSpPr>
            <a:xfrm>
              <a:off x="3386152" y="3054477"/>
              <a:ext cx="2307954" cy="1483191"/>
              <a:chOff x="3386152" y="3204948"/>
              <a:chExt cx="2307954" cy="1483191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26129"/>
              <a:stretch/>
            </p:blipFill>
            <p:spPr>
              <a:xfrm>
                <a:off x="3386152" y="3204948"/>
                <a:ext cx="2040733" cy="1056145"/>
              </a:xfrm>
              <a:prstGeom prst="rect">
                <a:avLst/>
              </a:prstGeom>
            </p:spPr>
          </p:pic>
          <p:sp>
            <p:nvSpPr>
              <p:cNvPr id="16" name="Oval 15"/>
              <p:cNvSpPr/>
              <p:nvPr/>
            </p:nvSpPr>
            <p:spPr>
              <a:xfrm>
                <a:off x="4794343" y="3788376"/>
                <a:ext cx="899763" cy="899763"/>
              </a:xfrm>
              <a:prstGeom prst="ellipse">
                <a:avLst/>
              </a:prstGeom>
              <a:blipFill dpi="0"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512319" y="3046030"/>
              <a:ext cx="2089097" cy="1491640"/>
              <a:chOff x="512319" y="3196501"/>
              <a:chExt cx="2089097" cy="149164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27987"/>
              <a:stretch/>
            </p:blipFill>
            <p:spPr>
              <a:xfrm>
                <a:off x="512319" y="3196501"/>
                <a:ext cx="1751798" cy="1041758"/>
              </a:xfrm>
              <a:prstGeom prst="rect">
                <a:avLst/>
              </a:prstGeom>
            </p:spPr>
          </p:pic>
          <p:sp>
            <p:nvSpPr>
              <p:cNvPr id="17" name="Oval 16"/>
              <p:cNvSpPr/>
              <p:nvPr/>
            </p:nvSpPr>
            <p:spPr>
              <a:xfrm>
                <a:off x="1701653" y="3788378"/>
                <a:ext cx="899763" cy="899763"/>
              </a:xfrm>
              <a:prstGeom prst="ellipse">
                <a:avLst/>
              </a:prstGeom>
              <a:blipFill dpi="0"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8" name="Straight Connector 17"/>
            <p:cNvCxnSpPr/>
            <p:nvPr/>
          </p:nvCxnSpPr>
          <p:spPr>
            <a:xfrm>
              <a:off x="3110880" y="2934719"/>
              <a:ext cx="0" cy="1602949"/>
            </a:xfrm>
            <a:prstGeom prst="line">
              <a:avLst/>
            </a:prstGeom>
            <a:ln w="25400" cmpd="sng">
              <a:solidFill>
                <a:srgbClr val="C00000"/>
              </a:solidFill>
              <a:prstDash val="dash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-15240" y="5034712"/>
            <a:ext cx="9144000" cy="124028"/>
          </a:xfrm>
          <a:prstGeom prst="rect">
            <a:avLst/>
          </a:prstGeom>
          <a:solidFill>
            <a:srgbClr val="4A5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5309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0"/>
          <p:cNvSpPr>
            <a:spLocks/>
          </p:cNvSpPr>
          <p:nvPr/>
        </p:nvSpPr>
        <p:spPr bwMode="auto">
          <a:xfrm>
            <a:off x="4289192" y="999098"/>
            <a:ext cx="79841" cy="83263"/>
          </a:xfrm>
          <a:custGeom>
            <a:avLst/>
            <a:gdLst/>
            <a:ahLst/>
            <a:cxnLst>
              <a:cxn ang="0">
                <a:pos x="12" y="30"/>
              </a:cxn>
              <a:cxn ang="0">
                <a:pos x="13" y="26"/>
              </a:cxn>
              <a:cxn ang="0">
                <a:pos x="20" y="18"/>
              </a:cxn>
              <a:cxn ang="0">
                <a:pos x="0" y="18"/>
              </a:cxn>
              <a:cxn ang="0">
                <a:pos x="0" y="13"/>
              </a:cxn>
              <a:cxn ang="0">
                <a:pos x="20" y="13"/>
              </a:cxn>
              <a:cxn ang="0">
                <a:pos x="13" y="5"/>
              </a:cxn>
              <a:cxn ang="0">
                <a:pos x="12" y="1"/>
              </a:cxn>
              <a:cxn ang="0">
                <a:pos x="16" y="1"/>
              </a:cxn>
              <a:cxn ang="0">
                <a:pos x="30" y="15"/>
              </a:cxn>
              <a:cxn ang="0">
                <a:pos x="16" y="30"/>
              </a:cxn>
              <a:cxn ang="0">
                <a:pos x="12" y="30"/>
              </a:cxn>
            </a:cxnLst>
            <a:rect l="0" t="0" r="r" b="b"/>
            <a:pathLst>
              <a:path w="30" h="31">
                <a:moveTo>
                  <a:pt x="12" y="30"/>
                </a:moveTo>
                <a:cubicBezTo>
                  <a:pt x="12" y="29"/>
                  <a:pt x="12" y="27"/>
                  <a:pt x="13" y="26"/>
                </a:cubicBezTo>
                <a:cubicBezTo>
                  <a:pt x="20" y="18"/>
                  <a:pt x="20" y="18"/>
                  <a:pt x="2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3"/>
                  <a:pt x="0" y="13"/>
                  <a:pt x="0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13" y="5"/>
                  <a:pt x="13" y="5"/>
                  <a:pt x="13" y="5"/>
                </a:cubicBezTo>
                <a:cubicBezTo>
                  <a:pt x="12" y="4"/>
                  <a:pt x="12" y="2"/>
                  <a:pt x="12" y="1"/>
                </a:cubicBezTo>
                <a:cubicBezTo>
                  <a:pt x="13" y="0"/>
                  <a:pt x="15" y="0"/>
                  <a:pt x="16" y="1"/>
                </a:cubicBezTo>
                <a:cubicBezTo>
                  <a:pt x="30" y="15"/>
                  <a:pt x="30" y="15"/>
                  <a:pt x="30" y="15"/>
                </a:cubicBezTo>
                <a:cubicBezTo>
                  <a:pt x="16" y="30"/>
                  <a:pt x="16" y="30"/>
                  <a:pt x="16" y="30"/>
                </a:cubicBezTo>
                <a:cubicBezTo>
                  <a:pt x="15" y="31"/>
                  <a:pt x="13" y="31"/>
                  <a:pt x="12" y="3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grpSp>
        <p:nvGrpSpPr>
          <p:cNvPr id="5" name="Group 4"/>
          <p:cNvGrpSpPr/>
          <p:nvPr/>
        </p:nvGrpSpPr>
        <p:grpSpPr>
          <a:xfrm>
            <a:off x="612567" y="1733550"/>
            <a:ext cx="1108497" cy="1727776"/>
            <a:chOff x="612567" y="1733550"/>
            <a:chExt cx="1108497" cy="1727776"/>
          </a:xfrm>
        </p:grpSpPr>
        <p:sp>
          <p:nvSpPr>
            <p:cNvPr id="2" name="TextBox 1"/>
            <p:cNvSpPr txBox="1"/>
            <p:nvPr/>
          </p:nvSpPr>
          <p:spPr>
            <a:xfrm>
              <a:off x="612567" y="2876550"/>
              <a:ext cx="110849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/>
                  </a:solidFill>
                  <a:latin typeface="Helvetica"/>
                  <a:cs typeface="Helvetica"/>
                </a:rPr>
                <a:t>User </a:t>
              </a:r>
            </a:p>
            <a:p>
              <a:pPr algn="ctr"/>
              <a:r>
                <a:rPr lang="en-US" sz="1600" dirty="0">
                  <a:solidFill>
                    <a:schemeClr val="bg2"/>
                  </a:solidFill>
                  <a:latin typeface="Helvetica"/>
                  <a:cs typeface="Helvetica"/>
                </a:rPr>
                <a:t>Protection</a:t>
              </a:r>
            </a:p>
          </p:txBody>
        </p:sp>
        <p:grpSp>
          <p:nvGrpSpPr>
            <p:cNvPr id="158" name="Group 157"/>
            <p:cNvGrpSpPr/>
            <p:nvPr/>
          </p:nvGrpSpPr>
          <p:grpSpPr>
            <a:xfrm>
              <a:off x="709615" y="1733550"/>
              <a:ext cx="914400" cy="914400"/>
              <a:chOff x="762000" y="1733550"/>
              <a:chExt cx="914400" cy="914400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762000" y="1733550"/>
                <a:ext cx="914400" cy="914400"/>
              </a:xfrm>
              <a:prstGeom prst="ellipse">
                <a:avLst/>
              </a:prstGeom>
              <a:solidFill>
                <a:schemeClr val="accent5"/>
              </a:solidFill>
              <a:ln w="127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Helvetica"/>
                  <a:cs typeface="Helvetica"/>
                </a:endParaRPr>
              </a:p>
            </p:txBody>
          </p:sp>
          <p:sp>
            <p:nvSpPr>
              <p:cNvPr id="160" name="Freeform 12"/>
              <p:cNvSpPr>
                <a:spLocks/>
              </p:cNvSpPr>
              <p:nvPr/>
            </p:nvSpPr>
            <p:spPr bwMode="auto">
              <a:xfrm>
                <a:off x="1310160" y="1967919"/>
                <a:ext cx="215254" cy="302702"/>
              </a:xfrm>
              <a:custGeom>
                <a:avLst/>
                <a:gdLst/>
                <a:ahLst/>
                <a:cxnLst>
                  <a:cxn ang="0">
                    <a:pos x="63" y="74"/>
                  </a:cxn>
                  <a:cxn ang="0">
                    <a:pos x="41" y="64"/>
                  </a:cxn>
                  <a:cxn ang="0">
                    <a:pos x="36" y="58"/>
                  </a:cxn>
                  <a:cxn ang="0">
                    <a:pos x="36" y="55"/>
                  </a:cxn>
                  <a:cxn ang="0">
                    <a:pos x="56" y="50"/>
                  </a:cxn>
                  <a:cxn ang="0">
                    <a:pos x="44" y="20"/>
                  </a:cxn>
                  <a:cxn ang="0">
                    <a:pos x="24" y="0"/>
                  </a:cxn>
                  <a:cxn ang="0">
                    <a:pos x="13" y="3"/>
                  </a:cxn>
                  <a:cxn ang="0">
                    <a:pos x="12" y="16"/>
                  </a:cxn>
                  <a:cxn ang="0">
                    <a:pos x="12" y="18"/>
                  </a:cxn>
                  <a:cxn ang="0">
                    <a:pos x="14" y="37"/>
                  </a:cxn>
                  <a:cxn ang="0">
                    <a:pos x="4" y="53"/>
                  </a:cxn>
                  <a:cxn ang="0">
                    <a:pos x="4" y="54"/>
                  </a:cxn>
                  <a:cxn ang="0">
                    <a:pos x="12" y="55"/>
                  </a:cxn>
                  <a:cxn ang="0">
                    <a:pos x="12" y="58"/>
                  </a:cxn>
                  <a:cxn ang="0">
                    <a:pos x="7" y="64"/>
                  </a:cxn>
                  <a:cxn ang="0">
                    <a:pos x="0" y="66"/>
                  </a:cxn>
                  <a:cxn ang="0">
                    <a:pos x="0" y="73"/>
                  </a:cxn>
                  <a:cxn ang="0">
                    <a:pos x="4" y="74"/>
                  </a:cxn>
                  <a:cxn ang="0">
                    <a:pos x="41" y="94"/>
                  </a:cxn>
                  <a:cxn ang="0">
                    <a:pos x="43" y="95"/>
                  </a:cxn>
                  <a:cxn ang="0">
                    <a:pos x="66" y="92"/>
                  </a:cxn>
                  <a:cxn ang="0">
                    <a:pos x="68" y="90"/>
                  </a:cxn>
                  <a:cxn ang="0">
                    <a:pos x="63" y="74"/>
                  </a:cxn>
                </a:cxnLst>
                <a:rect l="0" t="0" r="r" b="b"/>
                <a:pathLst>
                  <a:path w="68" h="95">
                    <a:moveTo>
                      <a:pt x="63" y="74"/>
                    </a:moveTo>
                    <a:cubicBezTo>
                      <a:pt x="60" y="72"/>
                      <a:pt x="47" y="66"/>
                      <a:pt x="41" y="64"/>
                    </a:cubicBezTo>
                    <a:cubicBezTo>
                      <a:pt x="36" y="62"/>
                      <a:pt x="36" y="60"/>
                      <a:pt x="36" y="58"/>
                    </a:cubicBezTo>
                    <a:cubicBezTo>
                      <a:pt x="36" y="55"/>
                      <a:pt x="36" y="55"/>
                      <a:pt x="36" y="55"/>
                    </a:cubicBezTo>
                    <a:cubicBezTo>
                      <a:pt x="44" y="54"/>
                      <a:pt x="51" y="53"/>
                      <a:pt x="56" y="50"/>
                    </a:cubicBezTo>
                    <a:cubicBezTo>
                      <a:pt x="46" y="46"/>
                      <a:pt x="44" y="32"/>
                      <a:pt x="44" y="20"/>
                    </a:cubicBezTo>
                    <a:cubicBezTo>
                      <a:pt x="44" y="8"/>
                      <a:pt x="36" y="0"/>
                      <a:pt x="24" y="0"/>
                    </a:cubicBezTo>
                    <a:cubicBezTo>
                      <a:pt x="20" y="0"/>
                      <a:pt x="16" y="1"/>
                      <a:pt x="13" y="3"/>
                    </a:cubicBezTo>
                    <a:cubicBezTo>
                      <a:pt x="13" y="7"/>
                      <a:pt x="12" y="12"/>
                      <a:pt x="12" y="16"/>
                    </a:cubicBezTo>
                    <a:cubicBezTo>
                      <a:pt x="12" y="17"/>
                      <a:pt x="12" y="17"/>
                      <a:pt x="12" y="18"/>
                    </a:cubicBezTo>
                    <a:cubicBezTo>
                      <a:pt x="15" y="22"/>
                      <a:pt x="16" y="30"/>
                      <a:pt x="14" y="37"/>
                    </a:cubicBezTo>
                    <a:cubicBezTo>
                      <a:pt x="13" y="43"/>
                      <a:pt x="9" y="50"/>
                      <a:pt x="4" y="53"/>
                    </a:cubicBezTo>
                    <a:cubicBezTo>
                      <a:pt x="4" y="53"/>
                      <a:pt x="4" y="54"/>
                      <a:pt x="4" y="54"/>
                    </a:cubicBezTo>
                    <a:cubicBezTo>
                      <a:pt x="7" y="55"/>
                      <a:pt x="9" y="55"/>
                      <a:pt x="12" y="55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2" y="60"/>
                      <a:pt x="12" y="62"/>
                      <a:pt x="7" y="64"/>
                    </a:cubicBezTo>
                    <a:cubicBezTo>
                      <a:pt x="5" y="64"/>
                      <a:pt x="3" y="65"/>
                      <a:pt x="0" y="66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1" y="73"/>
                      <a:pt x="2" y="74"/>
                      <a:pt x="4" y="74"/>
                    </a:cubicBezTo>
                    <a:cubicBezTo>
                      <a:pt x="18" y="80"/>
                      <a:pt x="36" y="89"/>
                      <a:pt x="41" y="94"/>
                    </a:cubicBezTo>
                    <a:cubicBezTo>
                      <a:pt x="42" y="94"/>
                      <a:pt x="42" y="95"/>
                      <a:pt x="43" y="95"/>
                    </a:cubicBezTo>
                    <a:cubicBezTo>
                      <a:pt x="55" y="95"/>
                      <a:pt x="63" y="93"/>
                      <a:pt x="66" y="92"/>
                    </a:cubicBezTo>
                    <a:cubicBezTo>
                      <a:pt x="68" y="92"/>
                      <a:pt x="68" y="91"/>
                      <a:pt x="68" y="90"/>
                    </a:cubicBezTo>
                    <a:cubicBezTo>
                      <a:pt x="68" y="89"/>
                      <a:pt x="67" y="78"/>
                      <a:pt x="63" y="74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Helvetica"/>
                  <a:cs typeface="Helvetica"/>
                </a:endParaRPr>
              </a:p>
            </p:txBody>
          </p:sp>
          <p:sp>
            <p:nvSpPr>
              <p:cNvPr id="161" name="Freeform 13"/>
              <p:cNvSpPr>
                <a:spLocks/>
              </p:cNvSpPr>
              <p:nvPr/>
            </p:nvSpPr>
            <p:spPr bwMode="auto">
              <a:xfrm>
                <a:off x="914631" y="1967919"/>
                <a:ext cx="216600" cy="302702"/>
              </a:xfrm>
              <a:custGeom>
                <a:avLst/>
                <a:gdLst/>
                <a:ahLst/>
                <a:cxnLst>
                  <a:cxn ang="0">
                    <a:pos x="27" y="94"/>
                  </a:cxn>
                  <a:cxn ang="0">
                    <a:pos x="64" y="74"/>
                  </a:cxn>
                  <a:cxn ang="0">
                    <a:pos x="68" y="73"/>
                  </a:cxn>
                  <a:cxn ang="0">
                    <a:pos x="68" y="66"/>
                  </a:cxn>
                  <a:cxn ang="0">
                    <a:pos x="61" y="64"/>
                  </a:cxn>
                  <a:cxn ang="0">
                    <a:pos x="56" y="58"/>
                  </a:cxn>
                  <a:cxn ang="0">
                    <a:pos x="56" y="52"/>
                  </a:cxn>
                  <a:cxn ang="0">
                    <a:pos x="58" y="47"/>
                  </a:cxn>
                  <a:cxn ang="0">
                    <a:pos x="54" y="37"/>
                  </a:cxn>
                  <a:cxn ang="0">
                    <a:pos x="56" y="18"/>
                  </a:cxn>
                  <a:cxn ang="0">
                    <a:pos x="55" y="3"/>
                  </a:cxn>
                  <a:cxn ang="0">
                    <a:pos x="44" y="0"/>
                  </a:cxn>
                  <a:cxn ang="0">
                    <a:pos x="28" y="4"/>
                  </a:cxn>
                  <a:cxn ang="0">
                    <a:pos x="24" y="16"/>
                  </a:cxn>
                  <a:cxn ang="0">
                    <a:pos x="25" y="27"/>
                  </a:cxn>
                  <a:cxn ang="0">
                    <a:pos x="23" y="36"/>
                  </a:cxn>
                  <a:cxn ang="0">
                    <a:pos x="29" y="42"/>
                  </a:cxn>
                  <a:cxn ang="0">
                    <a:pos x="32" y="52"/>
                  </a:cxn>
                  <a:cxn ang="0">
                    <a:pos x="32" y="58"/>
                  </a:cxn>
                  <a:cxn ang="0">
                    <a:pos x="27" y="64"/>
                  </a:cxn>
                  <a:cxn ang="0">
                    <a:pos x="5" y="74"/>
                  </a:cxn>
                  <a:cxn ang="0">
                    <a:pos x="0" y="90"/>
                  </a:cxn>
                  <a:cxn ang="0">
                    <a:pos x="2" y="92"/>
                  </a:cxn>
                  <a:cxn ang="0">
                    <a:pos x="25" y="95"/>
                  </a:cxn>
                  <a:cxn ang="0">
                    <a:pos x="27" y="94"/>
                  </a:cxn>
                </a:cxnLst>
                <a:rect l="0" t="0" r="r" b="b"/>
                <a:pathLst>
                  <a:path w="68" h="95">
                    <a:moveTo>
                      <a:pt x="27" y="94"/>
                    </a:moveTo>
                    <a:cubicBezTo>
                      <a:pt x="34" y="87"/>
                      <a:pt x="64" y="74"/>
                      <a:pt x="64" y="74"/>
                    </a:cubicBezTo>
                    <a:cubicBezTo>
                      <a:pt x="66" y="74"/>
                      <a:pt x="67" y="73"/>
                      <a:pt x="68" y="73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5" y="65"/>
                      <a:pt x="63" y="64"/>
                      <a:pt x="61" y="64"/>
                    </a:cubicBezTo>
                    <a:cubicBezTo>
                      <a:pt x="56" y="62"/>
                      <a:pt x="56" y="60"/>
                      <a:pt x="56" y="58"/>
                    </a:cubicBezTo>
                    <a:cubicBezTo>
                      <a:pt x="56" y="57"/>
                      <a:pt x="56" y="52"/>
                      <a:pt x="56" y="52"/>
                    </a:cubicBezTo>
                    <a:cubicBezTo>
                      <a:pt x="57" y="51"/>
                      <a:pt x="58" y="49"/>
                      <a:pt x="58" y="47"/>
                    </a:cubicBezTo>
                    <a:cubicBezTo>
                      <a:pt x="56" y="44"/>
                      <a:pt x="54" y="41"/>
                      <a:pt x="54" y="37"/>
                    </a:cubicBezTo>
                    <a:cubicBezTo>
                      <a:pt x="52" y="30"/>
                      <a:pt x="53" y="22"/>
                      <a:pt x="56" y="18"/>
                    </a:cubicBezTo>
                    <a:cubicBezTo>
                      <a:pt x="56" y="14"/>
                      <a:pt x="55" y="8"/>
                      <a:pt x="55" y="3"/>
                    </a:cubicBezTo>
                    <a:cubicBezTo>
                      <a:pt x="53" y="1"/>
                      <a:pt x="50" y="0"/>
                      <a:pt x="44" y="0"/>
                    </a:cubicBezTo>
                    <a:cubicBezTo>
                      <a:pt x="36" y="0"/>
                      <a:pt x="28" y="4"/>
                      <a:pt x="28" y="4"/>
                    </a:cubicBezTo>
                    <a:cubicBezTo>
                      <a:pt x="28" y="4"/>
                      <a:pt x="24" y="8"/>
                      <a:pt x="24" y="16"/>
                    </a:cubicBezTo>
                    <a:cubicBezTo>
                      <a:pt x="24" y="24"/>
                      <a:pt x="25" y="27"/>
                      <a:pt x="25" y="27"/>
                    </a:cubicBezTo>
                    <a:cubicBezTo>
                      <a:pt x="23" y="28"/>
                      <a:pt x="22" y="31"/>
                      <a:pt x="23" y="36"/>
                    </a:cubicBezTo>
                    <a:cubicBezTo>
                      <a:pt x="24" y="40"/>
                      <a:pt x="27" y="43"/>
                      <a:pt x="29" y="42"/>
                    </a:cubicBezTo>
                    <a:cubicBezTo>
                      <a:pt x="29" y="42"/>
                      <a:pt x="30" y="50"/>
                      <a:pt x="32" y="52"/>
                    </a:cubicBezTo>
                    <a:cubicBezTo>
                      <a:pt x="32" y="52"/>
                      <a:pt x="32" y="57"/>
                      <a:pt x="32" y="58"/>
                    </a:cubicBezTo>
                    <a:cubicBezTo>
                      <a:pt x="32" y="60"/>
                      <a:pt x="32" y="62"/>
                      <a:pt x="27" y="64"/>
                    </a:cubicBezTo>
                    <a:cubicBezTo>
                      <a:pt x="21" y="66"/>
                      <a:pt x="8" y="72"/>
                      <a:pt x="5" y="74"/>
                    </a:cubicBezTo>
                    <a:cubicBezTo>
                      <a:pt x="1" y="78"/>
                      <a:pt x="0" y="89"/>
                      <a:pt x="0" y="90"/>
                    </a:cubicBezTo>
                    <a:cubicBezTo>
                      <a:pt x="0" y="91"/>
                      <a:pt x="0" y="92"/>
                      <a:pt x="2" y="92"/>
                    </a:cubicBezTo>
                    <a:cubicBezTo>
                      <a:pt x="5" y="93"/>
                      <a:pt x="13" y="95"/>
                      <a:pt x="25" y="95"/>
                    </a:cubicBezTo>
                    <a:cubicBezTo>
                      <a:pt x="26" y="95"/>
                      <a:pt x="26" y="94"/>
                      <a:pt x="27" y="94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Helvetica"/>
                  <a:cs typeface="Helvetica"/>
                </a:endParaRPr>
              </a:p>
            </p:txBody>
          </p:sp>
          <p:sp>
            <p:nvSpPr>
              <p:cNvPr id="162" name="Freeform 14"/>
              <p:cNvSpPr>
                <a:spLocks/>
              </p:cNvSpPr>
              <p:nvPr/>
            </p:nvSpPr>
            <p:spPr bwMode="auto">
              <a:xfrm>
                <a:off x="991315" y="1892581"/>
                <a:ext cx="458761" cy="508538"/>
              </a:xfrm>
              <a:custGeom>
                <a:avLst/>
                <a:gdLst/>
                <a:ahLst/>
                <a:cxnLst>
                  <a:cxn ang="0">
                    <a:pos x="100" y="106"/>
                  </a:cxn>
                  <a:cxn ang="0">
                    <a:pos x="92" y="97"/>
                  </a:cxn>
                  <a:cxn ang="0">
                    <a:pos x="92" y="87"/>
                  </a:cxn>
                  <a:cxn ang="0">
                    <a:pos x="97" y="70"/>
                  </a:cxn>
                  <a:cxn ang="0">
                    <a:pos x="106" y="59"/>
                  </a:cxn>
                  <a:cxn ang="0">
                    <a:pos x="103" y="45"/>
                  </a:cxn>
                  <a:cxn ang="0">
                    <a:pos x="105" y="23"/>
                  </a:cxn>
                  <a:cxn ang="0">
                    <a:pos x="92" y="7"/>
                  </a:cxn>
                  <a:cxn ang="0">
                    <a:pos x="74" y="0"/>
                  </a:cxn>
                  <a:cxn ang="0">
                    <a:pos x="46" y="7"/>
                  </a:cxn>
                  <a:cxn ang="0">
                    <a:pos x="39" y="23"/>
                  </a:cxn>
                  <a:cxn ang="0">
                    <a:pos x="41" y="45"/>
                  </a:cxn>
                  <a:cxn ang="0">
                    <a:pos x="38" y="59"/>
                  </a:cxn>
                  <a:cxn ang="0">
                    <a:pos x="47" y="70"/>
                  </a:cxn>
                  <a:cxn ang="0">
                    <a:pos x="52" y="87"/>
                  </a:cxn>
                  <a:cxn ang="0">
                    <a:pos x="52" y="97"/>
                  </a:cxn>
                  <a:cxn ang="0">
                    <a:pos x="44" y="106"/>
                  </a:cxn>
                  <a:cxn ang="0">
                    <a:pos x="9" y="124"/>
                  </a:cxn>
                  <a:cxn ang="0">
                    <a:pos x="0" y="150"/>
                  </a:cxn>
                  <a:cxn ang="0">
                    <a:pos x="3" y="154"/>
                  </a:cxn>
                  <a:cxn ang="0">
                    <a:pos x="72" y="160"/>
                  </a:cxn>
                  <a:cxn ang="0">
                    <a:pos x="141" y="154"/>
                  </a:cxn>
                  <a:cxn ang="0">
                    <a:pos x="144" y="150"/>
                  </a:cxn>
                  <a:cxn ang="0">
                    <a:pos x="135" y="124"/>
                  </a:cxn>
                  <a:cxn ang="0">
                    <a:pos x="100" y="106"/>
                  </a:cxn>
                </a:cxnLst>
                <a:rect l="0" t="0" r="r" b="b"/>
                <a:pathLst>
                  <a:path w="144" h="160">
                    <a:moveTo>
                      <a:pt x="100" y="106"/>
                    </a:moveTo>
                    <a:cubicBezTo>
                      <a:pt x="92" y="103"/>
                      <a:pt x="92" y="100"/>
                      <a:pt x="92" y="97"/>
                    </a:cubicBezTo>
                    <a:cubicBezTo>
                      <a:pt x="92" y="96"/>
                      <a:pt x="92" y="87"/>
                      <a:pt x="92" y="87"/>
                    </a:cubicBezTo>
                    <a:cubicBezTo>
                      <a:pt x="95" y="83"/>
                      <a:pt x="97" y="70"/>
                      <a:pt x="97" y="70"/>
                    </a:cubicBezTo>
                    <a:cubicBezTo>
                      <a:pt x="100" y="71"/>
                      <a:pt x="105" y="66"/>
                      <a:pt x="106" y="59"/>
                    </a:cubicBezTo>
                    <a:cubicBezTo>
                      <a:pt x="108" y="52"/>
                      <a:pt x="106" y="46"/>
                      <a:pt x="103" y="45"/>
                    </a:cubicBezTo>
                    <a:cubicBezTo>
                      <a:pt x="103" y="45"/>
                      <a:pt x="105" y="30"/>
                      <a:pt x="105" y="23"/>
                    </a:cubicBezTo>
                    <a:cubicBezTo>
                      <a:pt x="105" y="13"/>
                      <a:pt x="101" y="7"/>
                      <a:pt x="92" y="7"/>
                    </a:cubicBezTo>
                    <a:cubicBezTo>
                      <a:pt x="89" y="3"/>
                      <a:pt x="85" y="0"/>
                      <a:pt x="74" y="0"/>
                    </a:cubicBezTo>
                    <a:cubicBezTo>
                      <a:pt x="62" y="0"/>
                      <a:pt x="57" y="7"/>
                      <a:pt x="46" y="7"/>
                    </a:cubicBezTo>
                    <a:cubicBezTo>
                      <a:pt x="41" y="7"/>
                      <a:pt x="39" y="15"/>
                      <a:pt x="39" y="23"/>
                    </a:cubicBezTo>
                    <a:cubicBezTo>
                      <a:pt x="39" y="32"/>
                      <a:pt x="41" y="45"/>
                      <a:pt x="41" y="45"/>
                    </a:cubicBezTo>
                    <a:cubicBezTo>
                      <a:pt x="38" y="46"/>
                      <a:pt x="36" y="52"/>
                      <a:pt x="38" y="59"/>
                    </a:cubicBezTo>
                    <a:cubicBezTo>
                      <a:pt x="39" y="66"/>
                      <a:pt x="44" y="71"/>
                      <a:pt x="47" y="70"/>
                    </a:cubicBezTo>
                    <a:cubicBezTo>
                      <a:pt x="47" y="70"/>
                      <a:pt x="49" y="83"/>
                      <a:pt x="52" y="87"/>
                    </a:cubicBezTo>
                    <a:cubicBezTo>
                      <a:pt x="52" y="87"/>
                      <a:pt x="52" y="96"/>
                      <a:pt x="52" y="97"/>
                    </a:cubicBezTo>
                    <a:cubicBezTo>
                      <a:pt x="52" y="100"/>
                      <a:pt x="52" y="103"/>
                      <a:pt x="44" y="106"/>
                    </a:cubicBezTo>
                    <a:cubicBezTo>
                      <a:pt x="35" y="110"/>
                      <a:pt x="13" y="119"/>
                      <a:pt x="9" y="124"/>
                    </a:cubicBezTo>
                    <a:cubicBezTo>
                      <a:pt x="2" y="130"/>
                      <a:pt x="0" y="148"/>
                      <a:pt x="0" y="150"/>
                    </a:cubicBezTo>
                    <a:cubicBezTo>
                      <a:pt x="0" y="152"/>
                      <a:pt x="1" y="153"/>
                      <a:pt x="3" y="154"/>
                    </a:cubicBezTo>
                    <a:cubicBezTo>
                      <a:pt x="10" y="156"/>
                      <a:pt x="33" y="160"/>
                      <a:pt x="72" y="160"/>
                    </a:cubicBezTo>
                    <a:cubicBezTo>
                      <a:pt x="111" y="160"/>
                      <a:pt x="134" y="156"/>
                      <a:pt x="141" y="154"/>
                    </a:cubicBezTo>
                    <a:cubicBezTo>
                      <a:pt x="143" y="153"/>
                      <a:pt x="144" y="152"/>
                      <a:pt x="144" y="150"/>
                    </a:cubicBezTo>
                    <a:cubicBezTo>
                      <a:pt x="144" y="148"/>
                      <a:pt x="142" y="130"/>
                      <a:pt x="135" y="124"/>
                    </a:cubicBezTo>
                    <a:cubicBezTo>
                      <a:pt x="131" y="119"/>
                      <a:pt x="109" y="110"/>
                      <a:pt x="100" y="10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Helvetica"/>
                  <a:cs typeface="Helvetica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2226186" y="1733550"/>
            <a:ext cx="6384414" cy="1727776"/>
            <a:chOff x="2226186" y="1733550"/>
            <a:chExt cx="6384414" cy="1727776"/>
          </a:xfrm>
        </p:grpSpPr>
        <p:sp>
          <p:nvSpPr>
            <p:cNvPr id="36" name="TextBox 35"/>
            <p:cNvSpPr txBox="1"/>
            <p:nvPr/>
          </p:nvSpPr>
          <p:spPr>
            <a:xfrm>
              <a:off x="6781800" y="2876550"/>
              <a:ext cx="18288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/>
                  </a:solidFill>
                  <a:latin typeface="Helvetica"/>
                  <a:cs typeface="Helvetica"/>
                </a:rPr>
                <a:t>Monitoring and </a:t>
              </a:r>
              <a:br>
                <a:rPr lang="en-US" sz="1600" dirty="0">
                  <a:solidFill>
                    <a:schemeClr val="bg2"/>
                  </a:solidFill>
                  <a:latin typeface="Helvetica"/>
                  <a:cs typeface="Helvetica"/>
                </a:rPr>
              </a:br>
              <a:r>
                <a:rPr lang="en-US" sz="1600" dirty="0">
                  <a:solidFill>
                    <a:schemeClr val="bg2"/>
                  </a:solidFill>
                  <a:latin typeface="Helvetica"/>
                  <a:cs typeface="Helvetica"/>
                </a:rPr>
                <a:t>Reporting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219103" y="1733550"/>
              <a:ext cx="913659" cy="913659"/>
              <a:chOff x="6695291" y="1733550"/>
              <a:chExt cx="913659" cy="913659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6695291" y="1733550"/>
                <a:ext cx="913659" cy="913659"/>
              </a:xfrm>
              <a:prstGeom prst="ellipse">
                <a:avLst/>
              </a:prstGeom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"/>
                  <a:cs typeface="Helvetica"/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6893766" y="1859121"/>
                <a:ext cx="572584" cy="640947"/>
                <a:chOff x="5562197" y="-49878"/>
                <a:chExt cx="657936" cy="736488"/>
              </a:xfrm>
              <a:effectLst/>
            </p:grpSpPr>
            <p:sp>
              <p:nvSpPr>
                <p:cNvPr id="52" name="Freeform 11"/>
                <p:cNvSpPr>
                  <a:spLocks/>
                </p:cNvSpPr>
                <p:nvPr/>
              </p:nvSpPr>
              <p:spPr bwMode="auto">
                <a:xfrm>
                  <a:off x="5814231" y="-49878"/>
                  <a:ext cx="405902" cy="556179"/>
                </a:xfrm>
                <a:custGeom>
                  <a:avLst/>
                  <a:gdLst/>
                  <a:ahLst/>
                  <a:cxnLst>
                    <a:cxn ang="0">
                      <a:pos x="111" y="144"/>
                    </a:cxn>
                    <a:cxn ang="0">
                      <a:pos x="102" y="152"/>
                    </a:cxn>
                    <a:cxn ang="0">
                      <a:pos x="8" y="152"/>
                    </a:cxn>
                    <a:cxn ang="0">
                      <a:pos x="0" y="144"/>
                    </a:cxn>
                    <a:cxn ang="0">
                      <a:pos x="0" y="8"/>
                    </a:cxn>
                    <a:cxn ang="0">
                      <a:pos x="8" y="0"/>
                    </a:cxn>
                    <a:cxn ang="0">
                      <a:pos x="65" y="0"/>
                    </a:cxn>
                    <a:cxn ang="0">
                      <a:pos x="111" y="47"/>
                    </a:cxn>
                    <a:cxn ang="0">
                      <a:pos x="111" y="144"/>
                    </a:cxn>
                  </a:cxnLst>
                  <a:rect l="0" t="0" r="r" b="b"/>
                  <a:pathLst>
                    <a:path w="111" h="152">
                      <a:moveTo>
                        <a:pt x="111" y="144"/>
                      </a:moveTo>
                      <a:cubicBezTo>
                        <a:pt x="111" y="148"/>
                        <a:pt x="107" y="152"/>
                        <a:pt x="102" y="152"/>
                      </a:cubicBezTo>
                      <a:cubicBezTo>
                        <a:pt x="8" y="152"/>
                        <a:pt x="8" y="152"/>
                        <a:pt x="8" y="152"/>
                      </a:cubicBezTo>
                      <a:cubicBezTo>
                        <a:pt x="3" y="152"/>
                        <a:pt x="0" y="148"/>
                        <a:pt x="0" y="144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111" y="47"/>
                        <a:pt x="111" y="47"/>
                        <a:pt x="111" y="47"/>
                      </a:cubicBezTo>
                      <a:lnTo>
                        <a:pt x="111" y="14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dirty="0">
                    <a:latin typeface="Helvetica"/>
                    <a:cs typeface="Helvetica"/>
                  </a:endParaRPr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5562197" y="87202"/>
                  <a:ext cx="589883" cy="599408"/>
                  <a:chOff x="7361996" y="550197"/>
                  <a:chExt cx="589883" cy="599408"/>
                </a:xfrm>
              </p:grpSpPr>
              <p:sp>
                <p:nvSpPr>
                  <p:cNvPr id="54" name="Pie 53"/>
                  <p:cNvSpPr/>
                  <p:nvPr/>
                </p:nvSpPr>
                <p:spPr>
                  <a:xfrm>
                    <a:off x="7361996" y="559722"/>
                    <a:ext cx="589883" cy="589883"/>
                  </a:xfrm>
                  <a:prstGeom prst="pie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/>
                      </a:solidFill>
                      <a:latin typeface="Helvetica"/>
                      <a:cs typeface="Helvetica"/>
                    </a:endParaRPr>
                  </a:p>
                </p:txBody>
              </p:sp>
              <p:sp>
                <p:nvSpPr>
                  <p:cNvPr id="55" name="Pie 54"/>
                  <p:cNvSpPr/>
                  <p:nvPr/>
                </p:nvSpPr>
                <p:spPr>
                  <a:xfrm>
                    <a:off x="7427951" y="550197"/>
                    <a:ext cx="523927" cy="523927"/>
                  </a:xfrm>
                  <a:prstGeom prst="pie">
                    <a:avLst>
                      <a:gd name="adj1" fmla="val 16299169"/>
                      <a:gd name="adj2" fmla="val 115986"/>
                    </a:avLst>
                  </a:prstGeom>
                  <a:solidFill>
                    <a:schemeClr val="accent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/>
                      </a:solidFill>
                      <a:latin typeface="Helvetica"/>
                      <a:cs typeface="Helvetica"/>
                    </a:endParaRPr>
                  </a:p>
                </p:txBody>
              </p:sp>
            </p:grpSp>
          </p:grpSp>
        </p:grpSp>
        <p:sp>
          <p:nvSpPr>
            <p:cNvPr id="22" name="TextBox 21"/>
            <p:cNvSpPr txBox="1"/>
            <p:nvPr/>
          </p:nvSpPr>
          <p:spPr>
            <a:xfrm>
              <a:off x="5453424" y="2876550"/>
              <a:ext cx="110849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/>
                  </a:solidFill>
                  <a:latin typeface="Helvetica"/>
                  <a:cs typeface="Helvetica"/>
                </a:rPr>
                <a:t>File </a:t>
              </a:r>
              <a:br>
                <a:rPr lang="en-US" sz="1600" dirty="0">
                  <a:solidFill>
                    <a:schemeClr val="bg2"/>
                  </a:solidFill>
                  <a:latin typeface="Helvetica"/>
                  <a:cs typeface="Helvetica"/>
                </a:rPr>
              </a:br>
              <a:r>
                <a:rPr lang="en-US" sz="1600" dirty="0">
                  <a:solidFill>
                    <a:schemeClr val="bg2"/>
                  </a:solidFill>
                  <a:latin typeface="Helvetica"/>
                  <a:cs typeface="Helvetica"/>
                </a:rPr>
                <a:t>Protection</a:t>
              </a:r>
            </a:p>
          </p:txBody>
        </p:sp>
        <p:grpSp>
          <p:nvGrpSpPr>
            <p:cNvPr id="163" name="Group 162"/>
            <p:cNvGrpSpPr/>
            <p:nvPr/>
          </p:nvGrpSpPr>
          <p:grpSpPr>
            <a:xfrm>
              <a:off x="5550472" y="1733550"/>
              <a:ext cx="914400" cy="914400"/>
              <a:chOff x="5496361" y="1733550"/>
              <a:chExt cx="914400" cy="914400"/>
            </a:xfrm>
          </p:grpSpPr>
          <p:sp>
            <p:nvSpPr>
              <p:cNvPr id="164" name="Oval 163"/>
              <p:cNvSpPr/>
              <p:nvPr/>
            </p:nvSpPr>
            <p:spPr>
              <a:xfrm>
                <a:off x="5496361" y="1733550"/>
                <a:ext cx="914400" cy="914400"/>
              </a:xfrm>
              <a:prstGeom prst="ellipse">
                <a:avLst/>
              </a:prstGeom>
              <a:solidFill>
                <a:schemeClr val="accent2"/>
              </a:solidFill>
              <a:ln w="127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Helvetica"/>
                  <a:cs typeface="Helvetica"/>
                </a:endParaRPr>
              </a:p>
            </p:txBody>
          </p:sp>
          <p:grpSp>
            <p:nvGrpSpPr>
              <p:cNvPr id="165" name="Group 164"/>
              <p:cNvGrpSpPr/>
              <p:nvPr/>
            </p:nvGrpSpPr>
            <p:grpSpPr>
              <a:xfrm>
                <a:off x="5609981" y="1801812"/>
                <a:ext cx="667239" cy="777876"/>
                <a:chOff x="-1470523" y="1469334"/>
                <a:chExt cx="667239" cy="777876"/>
              </a:xfrm>
            </p:grpSpPr>
            <p:sp>
              <p:nvSpPr>
                <p:cNvPr id="166" name="Freeform 7"/>
                <p:cNvSpPr>
                  <a:spLocks/>
                </p:cNvSpPr>
                <p:nvPr/>
              </p:nvSpPr>
              <p:spPr bwMode="auto">
                <a:xfrm>
                  <a:off x="-1169410" y="2166228"/>
                  <a:ext cx="86684" cy="80982"/>
                </a:xfrm>
                <a:custGeom>
                  <a:avLst/>
                  <a:gdLst/>
                  <a:ahLst/>
                  <a:cxnLst>
                    <a:cxn ang="0">
                      <a:pos x="19" y="0"/>
                    </a:cxn>
                    <a:cxn ang="0">
                      <a:pos x="13" y="0"/>
                    </a:cxn>
                    <a:cxn ang="0">
                      <a:pos x="13" y="20"/>
                    </a:cxn>
                    <a:cxn ang="0">
                      <a:pos x="5" y="13"/>
                    </a:cxn>
                    <a:cxn ang="0">
                      <a:pos x="3" y="12"/>
                    </a:cxn>
                    <a:cxn ang="0">
                      <a:pos x="1" y="12"/>
                    </a:cxn>
                    <a:cxn ang="0">
                      <a:pos x="1" y="16"/>
                    </a:cxn>
                    <a:cxn ang="0">
                      <a:pos x="16" y="30"/>
                    </a:cxn>
                    <a:cxn ang="0">
                      <a:pos x="31" y="16"/>
                    </a:cxn>
                    <a:cxn ang="0">
                      <a:pos x="30" y="12"/>
                    </a:cxn>
                    <a:cxn ang="0">
                      <a:pos x="28" y="12"/>
                    </a:cxn>
                    <a:cxn ang="0">
                      <a:pos x="26" y="13"/>
                    </a:cxn>
                    <a:cxn ang="0">
                      <a:pos x="19" y="20"/>
                    </a:cxn>
                    <a:cxn ang="0">
                      <a:pos x="19" y="0"/>
                    </a:cxn>
                  </a:cxnLst>
                  <a:rect l="0" t="0" r="r" b="b"/>
                  <a:pathLst>
                    <a:path w="32" h="30">
                      <a:moveTo>
                        <a:pt x="19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5" y="12"/>
                        <a:pt x="4" y="12"/>
                        <a:pt x="3" y="12"/>
                      </a:cubicBezTo>
                      <a:cubicBezTo>
                        <a:pt x="3" y="12"/>
                        <a:pt x="2" y="12"/>
                        <a:pt x="1" y="12"/>
                      </a:cubicBezTo>
                      <a:cubicBezTo>
                        <a:pt x="0" y="13"/>
                        <a:pt x="0" y="15"/>
                        <a:pt x="1" y="16"/>
                      </a:cubicBezTo>
                      <a:cubicBezTo>
                        <a:pt x="16" y="30"/>
                        <a:pt x="16" y="30"/>
                        <a:pt x="16" y="30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2" y="15"/>
                        <a:pt x="31" y="13"/>
                        <a:pt x="30" y="12"/>
                      </a:cubicBezTo>
                      <a:cubicBezTo>
                        <a:pt x="30" y="12"/>
                        <a:pt x="29" y="12"/>
                        <a:pt x="28" y="12"/>
                      </a:cubicBezTo>
                      <a:cubicBezTo>
                        <a:pt x="28" y="12"/>
                        <a:pt x="27" y="12"/>
                        <a:pt x="26" y="13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9" y="0"/>
                        <a:pt x="19" y="0"/>
                        <a:pt x="19" y="0"/>
                      </a:cubicBezTo>
                    </a:path>
                  </a:pathLst>
                </a:custGeom>
                <a:solidFill>
                  <a:schemeClr val="tx1">
                    <a:alpha val="4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67" name="Freeform 8"/>
                <p:cNvSpPr>
                  <a:spLocks/>
                </p:cNvSpPr>
                <p:nvPr/>
              </p:nvSpPr>
              <p:spPr bwMode="auto">
                <a:xfrm>
                  <a:off x="-1169410" y="1469334"/>
                  <a:ext cx="86684" cy="80982"/>
                </a:xfrm>
                <a:custGeom>
                  <a:avLst/>
                  <a:gdLst/>
                  <a:ahLst/>
                  <a:cxnLst>
                    <a:cxn ang="0">
                      <a:pos x="1" y="18"/>
                    </a:cxn>
                    <a:cxn ang="0">
                      <a:pos x="5" y="18"/>
                    </a:cxn>
                    <a:cxn ang="0">
                      <a:pos x="13" y="10"/>
                    </a:cxn>
                    <a:cxn ang="0">
                      <a:pos x="13" y="30"/>
                    </a:cxn>
                    <a:cxn ang="0">
                      <a:pos x="19" y="30"/>
                    </a:cxn>
                    <a:cxn ang="0">
                      <a:pos x="19" y="10"/>
                    </a:cxn>
                    <a:cxn ang="0">
                      <a:pos x="26" y="18"/>
                    </a:cxn>
                    <a:cxn ang="0">
                      <a:pos x="30" y="18"/>
                    </a:cxn>
                    <a:cxn ang="0">
                      <a:pos x="31" y="15"/>
                    </a:cxn>
                    <a:cxn ang="0">
                      <a:pos x="16" y="0"/>
                    </a:cxn>
                    <a:cxn ang="0">
                      <a:pos x="1" y="15"/>
                    </a:cxn>
                    <a:cxn ang="0">
                      <a:pos x="1" y="18"/>
                    </a:cxn>
                  </a:cxnLst>
                  <a:rect l="0" t="0" r="r" b="b"/>
                  <a:pathLst>
                    <a:path w="32" h="30">
                      <a:moveTo>
                        <a:pt x="1" y="18"/>
                      </a:moveTo>
                      <a:cubicBezTo>
                        <a:pt x="3" y="19"/>
                        <a:pt x="4" y="19"/>
                        <a:pt x="5" y="18"/>
                      </a:cubicBez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3" y="30"/>
                        <a:pt x="13" y="30"/>
                        <a:pt x="13" y="30"/>
                      </a:cubicBezTo>
                      <a:cubicBezTo>
                        <a:pt x="19" y="30"/>
                        <a:pt x="19" y="30"/>
                        <a:pt x="19" y="30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26" y="18"/>
                        <a:pt x="26" y="18"/>
                        <a:pt x="26" y="18"/>
                      </a:cubicBezTo>
                      <a:cubicBezTo>
                        <a:pt x="27" y="19"/>
                        <a:pt x="29" y="19"/>
                        <a:pt x="30" y="18"/>
                      </a:cubicBezTo>
                      <a:cubicBezTo>
                        <a:pt x="31" y="17"/>
                        <a:pt x="32" y="16"/>
                        <a:pt x="31" y="15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6"/>
                        <a:pt x="0" y="17"/>
                        <a:pt x="1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68" name="Freeform 9"/>
                <p:cNvSpPr>
                  <a:spLocks/>
                </p:cNvSpPr>
                <p:nvPr/>
              </p:nvSpPr>
              <p:spPr bwMode="auto">
                <a:xfrm>
                  <a:off x="-1470523" y="1803524"/>
                  <a:ext cx="77559" cy="83263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14" y="1"/>
                    </a:cxn>
                    <a:cxn ang="0">
                      <a:pos x="0" y="15"/>
                    </a:cxn>
                    <a:cxn ang="0">
                      <a:pos x="14" y="30"/>
                    </a:cxn>
                    <a:cxn ang="0">
                      <a:pos x="16" y="31"/>
                    </a:cxn>
                    <a:cxn ang="0">
                      <a:pos x="17" y="30"/>
                    </a:cxn>
                    <a:cxn ang="0">
                      <a:pos x="17" y="26"/>
                    </a:cxn>
                    <a:cxn ang="0">
                      <a:pos x="9" y="18"/>
                    </a:cxn>
                    <a:cxn ang="0">
                      <a:pos x="29" y="18"/>
                    </a:cxn>
                    <a:cxn ang="0">
                      <a:pos x="29" y="13"/>
                    </a:cxn>
                    <a:cxn ang="0">
                      <a:pos x="9" y="13"/>
                    </a:cxn>
                    <a:cxn ang="0">
                      <a:pos x="17" y="5"/>
                    </a:cxn>
                    <a:cxn ang="0">
                      <a:pos x="17" y="1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29" h="31">
                      <a:moveTo>
                        <a:pt x="16" y="0"/>
                      </a:moveTo>
                      <a:cubicBezTo>
                        <a:pt x="15" y="0"/>
                        <a:pt x="14" y="0"/>
                        <a:pt x="14" y="1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14" y="30"/>
                        <a:pt x="14" y="30"/>
                        <a:pt x="14" y="30"/>
                      </a:cubicBezTo>
                      <a:cubicBezTo>
                        <a:pt x="14" y="31"/>
                        <a:pt x="15" y="31"/>
                        <a:pt x="16" y="31"/>
                      </a:cubicBezTo>
                      <a:cubicBezTo>
                        <a:pt x="16" y="31"/>
                        <a:pt x="17" y="31"/>
                        <a:pt x="17" y="30"/>
                      </a:cubicBezTo>
                      <a:cubicBezTo>
                        <a:pt x="18" y="29"/>
                        <a:pt x="18" y="27"/>
                        <a:pt x="17" y="26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29" y="18"/>
                        <a:pt x="29" y="18"/>
                        <a:pt x="29" y="18"/>
                      </a:cubicBezTo>
                      <a:cubicBezTo>
                        <a:pt x="29" y="13"/>
                        <a:pt x="29" y="13"/>
                        <a:pt x="2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7" y="5"/>
                        <a:pt x="17" y="5"/>
                        <a:pt x="17" y="5"/>
                      </a:cubicBezTo>
                      <a:cubicBezTo>
                        <a:pt x="18" y="4"/>
                        <a:pt x="18" y="2"/>
                        <a:pt x="17" y="1"/>
                      </a:cubicBezTo>
                      <a:cubicBezTo>
                        <a:pt x="17" y="0"/>
                        <a:pt x="16" y="0"/>
                        <a:pt x="16" y="0"/>
                      </a:cubicBezTo>
                    </a:path>
                  </a:pathLst>
                </a:custGeom>
                <a:solidFill>
                  <a:schemeClr val="tx1">
                    <a:alpha val="4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69" name="Freeform 10"/>
                <p:cNvSpPr>
                  <a:spLocks/>
                </p:cNvSpPr>
                <p:nvPr/>
              </p:nvSpPr>
              <p:spPr bwMode="auto">
                <a:xfrm>
                  <a:off x="-883125" y="1803524"/>
                  <a:ext cx="79841" cy="83263"/>
                </a:xfrm>
                <a:custGeom>
                  <a:avLst/>
                  <a:gdLst/>
                  <a:ahLst/>
                  <a:cxnLst>
                    <a:cxn ang="0">
                      <a:pos x="12" y="30"/>
                    </a:cxn>
                    <a:cxn ang="0">
                      <a:pos x="13" y="26"/>
                    </a:cxn>
                    <a:cxn ang="0">
                      <a:pos x="20" y="18"/>
                    </a:cxn>
                    <a:cxn ang="0">
                      <a:pos x="0" y="18"/>
                    </a:cxn>
                    <a:cxn ang="0">
                      <a:pos x="0" y="13"/>
                    </a:cxn>
                    <a:cxn ang="0">
                      <a:pos x="20" y="13"/>
                    </a:cxn>
                    <a:cxn ang="0">
                      <a:pos x="13" y="5"/>
                    </a:cxn>
                    <a:cxn ang="0">
                      <a:pos x="12" y="1"/>
                    </a:cxn>
                    <a:cxn ang="0">
                      <a:pos x="16" y="1"/>
                    </a:cxn>
                    <a:cxn ang="0">
                      <a:pos x="30" y="15"/>
                    </a:cxn>
                    <a:cxn ang="0">
                      <a:pos x="16" y="30"/>
                    </a:cxn>
                    <a:cxn ang="0">
                      <a:pos x="12" y="30"/>
                    </a:cxn>
                  </a:cxnLst>
                  <a:rect l="0" t="0" r="r" b="b"/>
                  <a:pathLst>
                    <a:path w="30" h="31">
                      <a:moveTo>
                        <a:pt x="12" y="30"/>
                      </a:moveTo>
                      <a:cubicBezTo>
                        <a:pt x="12" y="29"/>
                        <a:pt x="12" y="27"/>
                        <a:pt x="13" y="26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2" y="4"/>
                        <a:pt x="12" y="2"/>
                        <a:pt x="12" y="1"/>
                      </a:cubicBezTo>
                      <a:cubicBezTo>
                        <a:pt x="13" y="0"/>
                        <a:pt x="15" y="0"/>
                        <a:pt x="16" y="1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16" y="30"/>
                        <a:pt x="16" y="30"/>
                        <a:pt x="16" y="30"/>
                      </a:cubicBezTo>
                      <a:cubicBezTo>
                        <a:pt x="15" y="31"/>
                        <a:pt x="13" y="31"/>
                        <a:pt x="12" y="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70" name="Freeform 11"/>
                <p:cNvSpPr>
                  <a:spLocks/>
                </p:cNvSpPr>
                <p:nvPr/>
              </p:nvSpPr>
              <p:spPr bwMode="auto">
                <a:xfrm>
                  <a:off x="-1258375" y="1635859"/>
                  <a:ext cx="298832" cy="409468"/>
                </a:xfrm>
                <a:custGeom>
                  <a:avLst/>
                  <a:gdLst/>
                  <a:ahLst/>
                  <a:cxnLst>
                    <a:cxn ang="0">
                      <a:pos x="111" y="144"/>
                    </a:cxn>
                    <a:cxn ang="0">
                      <a:pos x="102" y="152"/>
                    </a:cxn>
                    <a:cxn ang="0">
                      <a:pos x="8" y="152"/>
                    </a:cxn>
                    <a:cxn ang="0">
                      <a:pos x="0" y="144"/>
                    </a:cxn>
                    <a:cxn ang="0">
                      <a:pos x="0" y="8"/>
                    </a:cxn>
                    <a:cxn ang="0">
                      <a:pos x="8" y="0"/>
                    </a:cxn>
                    <a:cxn ang="0">
                      <a:pos x="65" y="0"/>
                    </a:cxn>
                    <a:cxn ang="0">
                      <a:pos x="111" y="47"/>
                    </a:cxn>
                    <a:cxn ang="0">
                      <a:pos x="111" y="144"/>
                    </a:cxn>
                  </a:cxnLst>
                  <a:rect l="0" t="0" r="r" b="b"/>
                  <a:pathLst>
                    <a:path w="111" h="152">
                      <a:moveTo>
                        <a:pt x="111" y="144"/>
                      </a:moveTo>
                      <a:cubicBezTo>
                        <a:pt x="111" y="148"/>
                        <a:pt x="107" y="152"/>
                        <a:pt x="102" y="152"/>
                      </a:cubicBezTo>
                      <a:cubicBezTo>
                        <a:pt x="8" y="152"/>
                        <a:pt x="8" y="152"/>
                        <a:pt x="8" y="152"/>
                      </a:cubicBezTo>
                      <a:cubicBezTo>
                        <a:pt x="3" y="152"/>
                        <a:pt x="0" y="148"/>
                        <a:pt x="0" y="144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111" y="47"/>
                        <a:pt x="111" y="47"/>
                        <a:pt x="111" y="47"/>
                      </a:cubicBezTo>
                      <a:lnTo>
                        <a:pt x="111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71" name="Rectangle 12"/>
                <p:cNvSpPr>
                  <a:spLocks noChangeArrowheads="1"/>
                </p:cNvSpPr>
                <p:nvPr/>
              </p:nvSpPr>
              <p:spPr bwMode="auto">
                <a:xfrm>
                  <a:off x="-1209330" y="1795540"/>
                  <a:ext cx="193899" cy="26234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72" name="Rectangle 13"/>
                <p:cNvSpPr>
                  <a:spLocks noChangeArrowheads="1"/>
                </p:cNvSpPr>
                <p:nvPr/>
              </p:nvSpPr>
              <p:spPr bwMode="auto">
                <a:xfrm>
                  <a:off x="-1209330" y="1848767"/>
                  <a:ext cx="193899" cy="23953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73" name="Rectangle 14"/>
                <p:cNvSpPr>
                  <a:spLocks noChangeArrowheads="1"/>
                </p:cNvSpPr>
                <p:nvPr/>
              </p:nvSpPr>
              <p:spPr bwMode="auto">
                <a:xfrm>
                  <a:off x="-1209330" y="1899713"/>
                  <a:ext cx="193899" cy="25093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74" name="Rectangle 15"/>
                <p:cNvSpPr>
                  <a:spLocks noChangeArrowheads="1"/>
                </p:cNvSpPr>
                <p:nvPr/>
              </p:nvSpPr>
              <p:spPr bwMode="auto">
                <a:xfrm>
                  <a:off x="-1209330" y="1951800"/>
                  <a:ext cx="193899" cy="23953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dirty="0">
                    <a:latin typeface="Helvetica"/>
                    <a:cs typeface="Helvetica"/>
                  </a:endParaRPr>
                </a:p>
              </p:txBody>
            </p:sp>
          </p:grpSp>
        </p:grpSp>
        <p:sp>
          <p:nvSpPr>
            <p:cNvPr id="20" name="TextBox 19"/>
            <p:cNvSpPr txBox="1"/>
            <p:nvPr/>
          </p:nvSpPr>
          <p:spPr>
            <a:xfrm>
              <a:off x="2226186" y="2876550"/>
              <a:ext cx="110849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/>
                  </a:solidFill>
                  <a:latin typeface="Helvetica"/>
                  <a:cs typeface="Helvetica"/>
                </a:rPr>
                <a:t>Device</a:t>
              </a:r>
            </a:p>
            <a:p>
              <a:pPr algn="ctr"/>
              <a:r>
                <a:rPr lang="en-US" sz="1600" dirty="0">
                  <a:solidFill>
                    <a:schemeClr val="bg2"/>
                  </a:solidFill>
                  <a:latin typeface="Helvetica"/>
                  <a:cs typeface="Helvetica"/>
                </a:rPr>
                <a:t>Protection</a:t>
              </a:r>
            </a:p>
          </p:txBody>
        </p:sp>
        <p:grpSp>
          <p:nvGrpSpPr>
            <p:cNvPr id="175" name="Group 174"/>
            <p:cNvGrpSpPr/>
            <p:nvPr/>
          </p:nvGrpSpPr>
          <p:grpSpPr>
            <a:xfrm>
              <a:off x="2323234" y="1733550"/>
              <a:ext cx="914400" cy="914400"/>
              <a:chOff x="2980939" y="912234"/>
              <a:chExt cx="914400" cy="914400"/>
            </a:xfrm>
          </p:grpSpPr>
          <p:sp>
            <p:nvSpPr>
              <p:cNvPr id="176" name="Oval 175"/>
              <p:cNvSpPr/>
              <p:nvPr/>
            </p:nvSpPr>
            <p:spPr>
              <a:xfrm>
                <a:off x="2980939" y="912234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 w="127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Helvetica"/>
                  <a:cs typeface="Helvetica"/>
                </a:endParaRPr>
              </a:p>
            </p:txBody>
          </p:sp>
          <p:grpSp>
            <p:nvGrpSpPr>
              <p:cNvPr id="177" name="Group 6"/>
              <p:cNvGrpSpPr>
                <a:grpSpLocks noChangeAspect="1"/>
              </p:cNvGrpSpPr>
              <p:nvPr/>
            </p:nvGrpSpPr>
            <p:grpSpPr bwMode="auto">
              <a:xfrm>
                <a:off x="3133570" y="1018716"/>
                <a:ext cx="662360" cy="639475"/>
                <a:chOff x="2375" y="1130"/>
                <a:chExt cx="1013" cy="978"/>
              </a:xfrm>
            </p:grpSpPr>
            <p:sp>
              <p:nvSpPr>
                <p:cNvPr id="178" name="Freeform 7"/>
                <p:cNvSpPr>
                  <a:spLocks/>
                </p:cNvSpPr>
                <p:nvPr/>
              </p:nvSpPr>
              <p:spPr bwMode="auto">
                <a:xfrm>
                  <a:off x="2501" y="1241"/>
                  <a:ext cx="264" cy="420"/>
                </a:xfrm>
                <a:custGeom>
                  <a:avLst/>
                  <a:gdLst>
                    <a:gd name="T0" fmla="*/ 9 w 264"/>
                    <a:gd name="T1" fmla="*/ 420 h 420"/>
                    <a:gd name="T2" fmla="*/ 0 w 264"/>
                    <a:gd name="T3" fmla="*/ 416 h 420"/>
                    <a:gd name="T4" fmla="*/ 255 w 264"/>
                    <a:gd name="T5" fmla="*/ 0 h 420"/>
                    <a:gd name="T6" fmla="*/ 264 w 264"/>
                    <a:gd name="T7" fmla="*/ 5 h 420"/>
                    <a:gd name="T8" fmla="*/ 9 w 264"/>
                    <a:gd name="T9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4" h="420">
                      <a:moveTo>
                        <a:pt x="9" y="420"/>
                      </a:moveTo>
                      <a:lnTo>
                        <a:pt x="0" y="416"/>
                      </a:lnTo>
                      <a:lnTo>
                        <a:pt x="255" y="0"/>
                      </a:lnTo>
                      <a:lnTo>
                        <a:pt x="264" y="5"/>
                      </a:lnTo>
                      <a:lnTo>
                        <a:pt x="9" y="420"/>
                      </a:lnTo>
                      <a:close/>
                    </a:path>
                  </a:pathLst>
                </a:custGeom>
                <a:solidFill>
                  <a:srgbClr val="3A4D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79" name="Freeform 8"/>
                <p:cNvSpPr>
                  <a:spLocks/>
                </p:cNvSpPr>
                <p:nvPr/>
              </p:nvSpPr>
              <p:spPr bwMode="auto">
                <a:xfrm>
                  <a:off x="2890" y="1298"/>
                  <a:ext cx="241" cy="231"/>
                </a:xfrm>
                <a:custGeom>
                  <a:avLst/>
                  <a:gdLst>
                    <a:gd name="T0" fmla="*/ 236 w 241"/>
                    <a:gd name="T1" fmla="*/ 231 h 231"/>
                    <a:gd name="T2" fmla="*/ 0 w 241"/>
                    <a:gd name="T3" fmla="*/ 4 h 231"/>
                    <a:gd name="T4" fmla="*/ 5 w 241"/>
                    <a:gd name="T5" fmla="*/ 0 h 231"/>
                    <a:gd name="T6" fmla="*/ 241 w 241"/>
                    <a:gd name="T7" fmla="*/ 226 h 231"/>
                    <a:gd name="T8" fmla="*/ 236 w 241"/>
                    <a:gd name="T9" fmla="*/ 231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1" h="231">
                      <a:moveTo>
                        <a:pt x="236" y="231"/>
                      </a:moveTo>
                      <a:lnTo>
                        <a:pt x="0" y="4"/>
                      </a:lnTo>
                      <a:lnTo>
                        <a:pt x="5" y="0"/>
                      </a:lnTo>
                      <a:lnTo>
                        <a:pt x="241" y="226"/>
                      </a:lnTo>
                      <a:lnTo>
                        <a:pt x="236" y="231"/>
                      </a:lnTo>
                      <a:close/>
                    </a:path>
                  </a:pathLst>
                </a:custGeom>
                <a:solidFill>
                  <a:srgbClr val="3A4D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80" name="Freeform 9"/>
                <p:cNvSpPr>
                  <a:spLocks/>
                </p:cNvSpPr>
                <p:nvPr/>
              </p:nvSpPr>
              <p:spPr bwMode="auto">
                <a:xfrm>
                  <a:off x="2852" y="1626"/>
                  <a:ext cx="269" cy="217"/>
                </a:xfrm>
                <a:custGeom>
                  <a:avLst/>
                  <a:gdLst>
                    <a:gd name="T0" fmla="*/ 5 w 269"/>
                    <a:gd name="T1" fmla="*/ 217 h 217"/>
                    <a:gd name="T2" fmla="*/ 0 w 269"/>
                    <a:gd name="T3" fmla="*/ 208 h 217"/>
                    <a:gd name="T4" fmla="*/ 265 w 269"/>
                    <a:gd name="T5" fmla="*/ 0 h 217"/>
                    <a:gd name="T6" fmla="*/ 269 w 269"/>
                    <a:gd name="T7" fmla="*/ 9 h 217"/>
                    <a:gd name="T8" fmla="*/ 5 w 269"/>
                    <a:gd name="T9" fmla="*/ 217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9" h="217">
                      <a:moveTo>
                        <a:pt x="5" y="217"/>
                      </a:moveTo>
                      <a:lnTo>
                        <a:pt x="0" y="208"/>
                      </a:lnTo>
                      <a:lnTo>
                        <a:pt x="265" y="0"/>
                      </a:lnTo>
                      <a:lnTo>
                        <a:pt x="269" y="9"/>
                      </a:lnTo>
                      <a:lnTo>
                        <a:pt x="5" y="217"/>
                      </a:lnTo>
                      <a:close/>
                    </a:path>
                  </a:pathLst>
                </a:custGeom>
                <a:solidFill>
                  <a:srgbClr val="3A4D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81" name="Freeform 10"/>
                <p:cNvSpPr>
                  <a:spLocks/>
                </p:cNvSpPr>
                <p:nvPr/>
              </p:nvSpPr>
              <p:spPr bwMode="auto">
                <a:xfrm>
                  <a:off x="3077" y="1475"/>
                  <a:ext cx="311" cy="416"/>
                </a:xfrm>
                <a:custGeom>
                  <a:avLst/>
                  <a:gdLst>
                    <a:gd name="T0" fmla="*/ 132 w 132"/>
                    <a:gd name="T1" fmla="*/ 11 h 176"/>
                    <a:gd name="T2" fmla="*/ 132 w 132"/>
                    <a:gd name="T3" fmla="*/ 165 h 176"/>
                    <a:gd name="T4" fmla="*/ 121 w 132"/>
                    <a:gd name="T5" fmla="*/ 176 h 176"/>
                    <a:gd name="T6" fmla="*/ 11 w 132"/>
                    <a:gd name="T7" fmla="*/ 176 h 176"/>
                    <a:gd name="T8" fmla="*/ 0 w 132"/>
                    <a:gd name="T9" fmla="*/ 165 h 176"/>
                    <a:gd name="T10" fmla="*/ 0 w 132"/>
                    <a:gd name="T11" fmla="*/ 11 h 176"/>
                    <a:gd name="T12" fmla="*/ 11 w 132"/>
                    <a:gd name="T13" fmla="*/ 0 h 176"/>
                    <a:gd name="T14" fmla="*/ 121 w 132"/>
                    <a:gd name="T15" fmla="*/ 0 h 176"/>
                    <a:gd name="T16" fmla="*/ 132 w 132"/>
                    <a:gd name="T17" fmla="*/ 11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2" h="176">
                      <a:moveTo>
                        <a:pt x="132" y="11"/>
                      </a:moveTo>
                      <a:cubicBezTo>
                        <a:pt x="132" y="165"/>
                        <a:pt x="132" y="165"/>
                        <a:pt x="132" y="165"/>
                      </a:cubicBezTo>
                      <a:cubicBezTo>
                        <a:pt x="132" y="171"/>
                        <a:pt x="127" y="176"/>
                        <a:pt x="121" y="176"/>
                      </a:cubicBezTo>
                      <a:cubicBezTo>
                        <a:pt x="11" y="176"/>
                        <a:pt x="11" y="176"/>
                        <a:pt x="11" y="176"/>
                      </a:cubicBezTo>
                      <a:cubicBezTo>
                        <a:pt x="5" y="176"/>
                        <a:pt x="0" y="171"/>
                        <a:pt x="0" y="165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5"/>
                        <a:pt x="5" y="0"/>
                        <a:pt x="11" y="0"/>
                      </a:cubicBezTo>
                      <a:cubicBezTo>
                        <a:pt x="121" y="0"/>
                        <a:pt x="121" y="0"/>
                        <a:pt x="121" y="0"/>
                      </a:cubicBezTo>
                      <a:cubicBezTo>
                        <a:pt x="127" y="0"/>
                        <a:pt x="132" y="5"/>
                        <a:pt x="132" y="11"/>
                      </a:cubicBezTo>
                      <a:close/>
                    </a:path>
                  </a:pathLst>
                </a:custGeom>
                <a:solidFill>
                  <a:srgbClr val="3A4D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82" name="Freeform 11"/>
                <p:cNvSpPr>
                  <a:spLocks/>
                </p:cNvSpPr>
                <p:nvPr/>
              </p:nvSpPr>
              <p:spPr bwMode="auto">
                <a:xfrm>
                  <a:off x="2756" y="1130"/>
                  <a:ext cx="203" cy="326"/>
                </a:xfrm>
                <a:custGeom>
                  <a:avLst/>
                  <a:gdLst>
                    <a:gd name="T0" fmla="*/ 86 w 86"/>
                    <a:gd name="T1" fmla="*/ 9 h 138"/>
                    <a:gd name="T2" fmla="*/ 86 w 86"/>
                    <a:gd name="T3" fmla="*/ 129 h 138"/>
                    <a:gd name="T4" fmla="*/ 78 w 86"/>
                    <a:gd name="T5" fmla="*/ 138 h 138"/>
                    <a:gd name="T6" fmla="*/ 9 w 86"/>
                    <a:gd name="T7" fmla="*/ 138 h 138"/>
                    <a:gd name="T8" fmla="*/ 0 w 86"/>
                    <a:gd name="T9" fmla="*/ 129 h 138"/>
                    <a:gd name="T10" fmla="*/ 0 w 86"/>
                    <a:gd name="T11" fmla="*/ 9 h 138"/>
                    <a:gd name="T12" fmla="*/ 9 w 86"/>
                    <a:gd name="T13" fmla="*/ 0 h 138"/>
                    <a:gd name="T14" fmla="*/ 78 w 86"/>
                    <a:gd name="T15" fmla="*/ 0 h 138"/>
                    <a:gd name="T16" fmla="*/ 86 w 86"/>
                    <a:gd name="T17" fmla="*/ 9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6" h="138">
                      <a:moveTo>
                        <a:pt x="86" y="9"/>
                      </a:moveTo>
                      <a:cubicBezTo>
                        <a:pt x="86" y="129"/>
                        <a:pt x="86" y="129"/>
                        <a:pt x="86" y="129"/>
                      </a:cubicBezTo>
                      <a:cubicBezTo>
                        <a:pt x="86" y="134"/>
                        <a:pt x="83" y="138"/>
                        <a:pt x="78" y="138"/>
                      </a:cubicBezTo>
                      <a:cubicBezTo>
                        <a:pt x="9" y="138"/>
                        <a:pt x="9" y="138"/>
                        <a:pt x="9" y="138"/>
                      </a:cubicBezTo>
                      <a:cubicBezTo>
                        <a:pt x="4" y="138"/>
                        <a:pt x="0" y="134"/>
                        <a:pt x="0" y="12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78" y="0"/>
                        <a:pt x="78" y="0"/>
                        <a:pt x="78" y="0"/>
                      </a:cubicBezTo>
                      <a:cubicBezTo>
                        <a:pt x="83" y="0"/>
                        <a:pt x="86" y="4"/>
                        <a:pt x="86" y="9"/>
                      </a:cubicBezTo>
                      <a:close/>
                    </a:path>
                  </a:pathLst>
                </a:custGeom>
                <a:solidFill>
                  <a:srgbClr val="3A4D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83" name="Freeform 12"/>
                <p:cNvSpPr>
                  <a:spLocks/>
                </p:cNvSpPr>
                <p:nvPr/>
              </p:nvSpPr>
              <p:spPr bwMode="auto">
                <a:xfrm>
                  <a:off x="2375" y="1602"/>
                  <a:ext cx="506" cy="506"/>
                </a:xfrm>
                <a:custGeom>
                  <a:avLst/>
                  <a:gdLst>
                    <a:gd name="T0" fmla="*/ 214 w 214"/>
                    <a:gd name="T1" fmla="*/ 13 h 214"/>
                    <a:gd name="T2" fmla="*/ 214 w 214"/>
                    <a:gd name="T3" fmla="*/ 160 h 214"/>
                    <a:gd name="T4" fmla="*/ 201 w 214"/>
                    <a:gd name="T5" fmla="*/ 174 h 214"/>
                    <a:gd name="T6" fmla="*/ 134 w 214"/>
                    <a:gd name="T7" fmla="*/ 174 h 214"/>
                    <a:gd name="T8" fmla="*/ 134 w 214"/>
                    <a:gd name="T9" fmla="*/ 187 h 214"/>
                    <a:gd name="T10" fmla="*/ 171 w 214"/>
                    <a:gd name="T11" fmla="*/ 205 h 214"/>
                    <a:gd name="T12" fmla="*/ 174 w 214"/>
                    <a:gd name="T13" fmla="*/ 209 h 214"/>
                    <a:gd name="T14" fmla="*/ 170 w 214"/>
                    <a:gd name="T15" fmla="*/ 214 h 214"/>
                    <a:gd name="T16" fmla="*/ 45 w 214"/>
                    <a:gd name="T17" fmla="*/ 214 h 214"/>
                    <a:gd name="T18" fmla="*/ 40 w 214"/>
                    <a:gd name="T19" fmla="*/ 210 h 214"/>
                    <a:gd name="T20" fmla="*/ 43 w 214"/>
                    <a:gd name="T21" fmla="*/ 205 h 214"/>
                    <a:gd name="T22" fmla="*/ 81 w 214"/>
                    <a:gd name="T23" fmla="*/ 187 h 214"/>
                    <a:gd name="T24" fmla="*/ 81 w 214"/>
                    <a:gd name="T25" fmla="*/ 174 h 214"/>
                    <a:gd name="T26" fmla="*/ 14 w 214"/>
                    <a:gd name="T27" fmla="*/ 174 h 214"/>
                    <a:gd name="T28" fmla="*/ 0 w 214"/>
                    <a:gd name="T29" fmla="*/ 160 h 214"/>
                    <a:gd name="T30" fmla="*/ 0 w 214"/>
                    <a:gd name="T31" fmla="*/ 13 h 214"/>
                    <a:gd name="T32" fmla="*/ 14 w 214"/>
                    <a:gd name="T33" fmla="*/ 0 h 214"/>
                    <a:gd name="T34" fmla="*/ 201 w 214"/>
                    <a:gd name="T35" fmla="*/ 0 h 214"/>
                    <a:gd name="T36" fmla="*/ 214 w 214"/>
                    <a:gd name="T37" fmla="*/ 13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14" h="214">
                      <a:moveTo>
                        <a:pt x="214" y="13"/>
                      </a:moveTo>
                      <a:cubicBezTo>
                        <a:pt x="214" y="160"/>
                        <a:pt x="214" y="160"/>
                        <a:pt x="214" y="160"/>
                      </a:cubicBezTo>
                      <a:cubicBezTo>
                        <a:pt x="214" y="168"/>
                        <a:pt x="208" y="174"/>
                        <a:pt x="201" y="174"/>
                      </a:cubicBezTo>
                      <a:cubicBezTo>
                        <a:pt x="134" y="174"/>
                        <a:pt x="134" y="174"/>
                        <a:pt x="134" y="174"/>
                      </a:cubicBezTo>
                      <a:cubicBezTo>
                        <a:pt x="134" y="187"/>
                        <a:pt x="134" y="187"/>
                        <a:pt x="134" y="187"/>
                      </a:cubicBezTo>
                      <a:cubicBezTo>
                        <a:pt x="171" y="205"/>
                        <a:pt x="171" y="205"/>
                        <a:pt x="171" y="205"/>
                      </a:cubicBezTo>
                      <a:cubicBezTo>
                        <a:pt x="173" y="206"/>
                        <a:pt x="174" y="208"/>
                        <a:pt x="174" y="209"/>
                      </a:cubicBezTo>
                      <a:cubicBezTo>
                        <a:pt x="174" y="212"/>
                        <a:pt x="172" y="214"/>
                        <a:pt x="170" y="214"/>
                      </a:cubicBezTo>
                      <a:cubicBezTo>
                        <a:pt x="45" y="214"/>
                        <a:pt x="45" y="214"/>
                        <a:pt x="45" y="214"/>
                      </a:cubicBezTo>
                      <a:cubicBezTo>
                        <a:pt x="43" y="214"/>
                        <a:pt x="41" y="212"/>
                        <a:pt x="40" y="210"/>
                      </a:cubicBezTo>
                      <a:cubicBezTo>
                        <a:pt x="40" y="208"/>
                        <a:pt x="41" y="206"/>
                        <a:pt x="43" y="205"/>
                      </a:cubicBezTo>
                      <a:cubicBezTo>
                        <a:pt x="81" y="187"/>
                        <a:pt x="81" y="187"/>
                        <a:pt x="81" y="187"/>
                      </a:cubicBezTo>
                      <a:cubicBezTo>
                        <a:pt x="81" y="174"/>
                        <a:pt x="81" y="174"/>
                        <a:pt x="81" y="174"/>
                      </a:cubicBezTo>
                      <a:cubicBezTo>
                        <a:pt x="14" y="174"/>
                        <a:pt x="14" y="174"/>
                        <a:pt x="14" y="174"/>
                      </a:cubicBezTo>
                      <a:cubicBezTo>
                        <a:pt x="6" y="174"/>
                        <a:pt x="0" y="168"/>
                        <a:pt x="0" y="160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01" y="0"/>
                        <a:pt x="201" y="0"/>
                        <a:pt x="201" y="0"/>
                      </a:cubicBezTo>
                      <a:cubicBezTo>
                        <a:pt x="208" y="0"/>
                        <a:pt x="214" y="6"/>
                        <a:pt x="214" y="13"/>
                      </a:cubicBezTo>
                      <a:close/>
                    </a:path>
                  </a:pathLst>
                </a:custGeom>
                <a:solidFill>
                  <a:srgbClr val="3A4D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84" name="Rectangle 13"/>
                <p:cNvSpPr>
                  <a:spLocks noChangeArrowheads="1"/>
                </p:cNvSpPr>
                <p:nvPr/>
              </p:nvSpPr>
              <p:spPr bwMode="auto">
                <a:xfrm>
                  <a:off x="2791" y="1184"/>
                  <a:ext cx="135" cy="18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85" name="Rectangle 14"/>
                <p:cNvSpPr>
                  <a:spLocks noChangeArrowheads="1"/>
                </p:cNvSpPr>
                <p:nvPr/>
              </p:nvSpPr>
              <p:spPr bwMode="auto">
                <a:xfrm>
                  <a:off x="2439" y="1666"/>
                  <a:ext cx="378" cy="28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86" name="Rectangle 15"/>
                <p:cNvSpPr>
                  <a:spLocks noChangeArrowheads="1"/>
                </p:cNvSpPr>
                <p:nvPr/>
              </p:nvSpPr>
              <p:spPr bwMode="auto">
                <a:xfrm>
                  <a:off x="3129" y="1527"/>
                  <a:ext cx="207" cy="31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87" name="Oval 16"/>
                <p:cNvSpPr>
                  <a:spLocks noChangeArrowheads="1"/>
                </p:cNvSpPr>
                <p:nvPr/>
              </p:nvSpPr>
              <p:spPr bwMode="auto">
                <a:xfrm>
                  <a:off x="2838" y="1395"/>
                  <a:ext cx="40" cy="4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Helvetica"/>
                    <a:cs typeface="Helvetica"/>
                  </a:endParaRPr>
                </a:p>
              </p:txBody>
            </p:sp>
          </p:grpSp>
        </p:grpSp>
        <p:sp>
          <p:nvSpPr>
            <p:cNvPr id="21" name="TextBox 20"/>
            <p:cNvSpPr txBox="1"/>
            <p:nvPr/>
          </p:nvSpPr>
          <p:spPr>
            <a:xfrm>
              <a:off x="3839805" y="2876550"/>
              <a:ext cx="110849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/>
                  </a:solidFill>
                  <a:latin typeface="Helvetica"/>
                  <a:cs typeface="Helvetica"/>
                </a:rPr>
                <a:t>Folder </a:t>
              </a:r>
            </a:p>
            <a:p>
              <a:pPr algn="ctr"/>
              <a:r>
                <a:rPr lang="en-US" sz="1600" dirty="0">
                  <a:solidFill>
                    <a:schemeClr val="bg2"/>
                  </a:solidFill>
                  <a:latin typeface="Helvetica"/>
                  <a:cs typeface="Helvetica"/>
                </a:rPr>
                <a:t>Protection</a:t>
              </a:r>
            </a:p>
          </p:txBody>
        </p:sp>
        <p:grpSp>
          <p:nvGrpSpPr>
            <p:cNvPr id="188" name="Group 187"/>
            <p:cNvGrpSpPr/>
            <p:nvPr/>
          </p:nvGrpSpPr>
          <p:grpSpPr>
            <a:xfrm>
              <a:off x="3936853" y="1733550"/>
              <a:ext cx="914400" cy="914400"/>
              <a:chOff x="5088572" y="911733"/>
              <a:chExt cx="914400" cy="914400"/>
            </a:xfrm>
          </p:grpSpPr>
          <p:sp>
            <p:nvSpPr>
              <p:cNvPr id="189" name="Oval 188"/>
              <p:cNvSpPr/>
              <p:nvPr/>
            </p:nvSpPr>
            <p:spPr>
              <a:xfrm>
                <a:off x="5088572" y="911733"/>
                <a:ext cx="914400" cy="914400"/>
              </a:xfrm>
              <a:prstGeom prst="ellipse">
                <a:avLst/>
              </a:prstGeom>
              <a:solidFill>
                <a:schemeClr val="accent4"/>
              </a:solidFill>
              <a:ln w="127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Helvetica"/>
                  <a:cs typeface="Helvetica"/>
                </a:endParaRPr>
              </a:p>
            </p:txBody>
          </p:sp>
          <p:sp>
            <p:nvSpPr>
              <p:cNvPr id="190" name="Freeform 21"/>
              <p:cNvSpPr>
                <a:spLocks/>
              </p:cNvSpPr>
              <p:nvPr/>
            </p:nvSpPr>
            <p:spPr bwMode="auto">
              <a:xfrm>
                <a:off x="5306114" y="1165646"/>
                <a:ext cx="504826" cy="379413"/>
              </a:xfrm>
              <a:custGeom>
                <a:avLst/>
                <a:gdLst>
                  <a:gd name="T0" fmla="*/ 0 w 269"/>
                  <a:gd name="T1" fmla="*/ 17 h 202"/>
                  <a:gd name="T2" fmla="*/ 16 w 269"/>
                  <a:gd name="T3" fmla="*/ 0 h 202"/>
                  <a:gd name="T4" fmla="*/ 114 w 269"/>
                  <a:gd name="T5" fmla="*/ 0 h 202"/>
                  <a:gd name="T6" fmla="*/ 126 w 269"/>
                  <a:gd name="T7" fmla="*/ 9 h 202"/>
                  <a:gd name="T8" fmla="*/ 134 w 269"/>
                  <a:gd name="T9" fmla="*/ 34 h 202"/>
                  <a:gd name="T10" fmla="*/ 252 w 269"/>
                  <a:gd name="T11" fmla="*/ 34 h 202"/>
                  <a:gd name="T12" fmla="*/ 269 w 269"/>
                  <a:gd name="T13" fmla="*/ 50 h 202"/>
                  <a:gd name="T14" fmla="*/ 269 w 269"/>
                  <a:gd name="T15" fmla="*/ 185 h 202"/>
                  <a:gd name="T16" fmla="*/ 252 w 269"/>
                  <a:gd name="T17" fmla="*/ 202 h 202"/>
                  <a:gd name="T18" fmla="*/ 16 w 269"/>
                  <a:gd name="T19" fmla="*/ 202 h 202"/>
                  <a:gd name="T20" fmla="*/ 0 w 269"/>
                  <a:gd name="T21" fmla="*/ 185 h 202"/>
                  <a:gd name="T22" fmla="*/ 0 w 269"/>
                  <a:gd name="T23" fmla="*/ 1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9" h="202">
                    <a:moveTo>
                      <a:pt x="0" y="17"/>
                    </a:moveTo>
                    <a:cubicBezTo>
                      <a:pt x="0" y="7"/>
                      <a:pt x="7" y="0"/>
                      <a:pt x="16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19" y="0"/>
                      <a:pt x="124" y="4"/>
                      <a:pt x="126" y="9"/>
                    </a:cubicBezTo>
                    <a:cubicBezTo>
                      <a:pt x="134" y="34"/>
                      <a:pt x="134" y="34"/>
                      <a:pt x="134" y="34"/>
                    </a:cubicBezTo>
                    <a:cubicBezTo>
                      <a:pt x="252" y="34"/>
                      <a:pt x="252" y="34"/>
                      <a:pt x="252" y="34"/>
                    </a:cubicBezTo>
                    <a:cubicBezTo>
                      <a:pt x="261" y="34"/>
                      <a:pt x="269" y="41"/>
                      <a:pt x="269" y="50"/>
                    </a:cubicBezTo>
                    <a:cubicBezTo>
                      <a:pt x="269" y="185"/>
                      <a:pt x="269" y="185"/>
                      <a:pt x="269" y="185"/>
                    </a:cubicBezTo>
                    <a:cubicBezTo>
                      <a:pt x="269" y="195"/>
                      <a:pt x="261" y="202"/>
                      <a:pt x="252" y="202"/>
                    </a:cubicBezTo>
                    <a:cubicBezTo>
                      <a:pt x="16" y="202"/>
                      <a:pt x="16" y="202"/>
                      <a:pt x="16" y="202"/>
                    </a:cubicBezTo>
                    <a:cubicBezTo>
                      <a:pt x="7" y="202"/>
                      <a:pt x="0" y="195"/>
                      <a:pt x="0" y="185"/>
                    </a:cubicBez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Helvetica"/>
                  <a:cs typeface="Helvetica"/>
                </a:endParaRPr>
              </a:p>
            </p:txBody>
          </p:sp>
          <p:sp>
            <p:nvSpPr>
              <p:cNvPr id="191" name="Freeform 22"/>
              <p:cNvSpPr>
                <a:spLocks/>
              </p:cNvSpPr>
              <p:nvPr/>
            </p:nvSpPr>
            <p:spPr bwMode="auto">
              <a:xfrm>
                <a:off x="5472802" y="1293440"/>
                <a:ext cx="165100" cy="165100"/>
              </a:xfrm>
              <a:custGeom>
                <a:avLst/>
                <a:gdLst>
                  <a:gd name="T0" fmla="*/ 66 w 88"/>
                  <a:gd name="T1" fmla="*/ 57 h 88"/>
                  <a:gd name="T2" fmla="*/ 71 w 88"/>
                  <a:gd name="T3" fmla="*/ 86 h 88"/>
                  <a:gd name="T4" fmla="*/ 71 w 88"/>
                  <a:gd name="T5" fmla="*/ 88 h 88"/>
                  <a:gd name="T6" fmla="*/ 70 w 88"/>
                  <a:gd name="T7" fmla="*/ 88 h 88"/>
                  <a:gd name="T8" fmla="*/ 69 w 88"/>
                  <a:gd name="T9" fmla="*/ 88 h 88"/>
                  <a:gd name="T10" fmla="*/ 44 w 88"/>
                  <a:gd name="T11" fmla="*/ 72 h 88"/>
                  <a:gd name="T12" fmla="*/ 19 w 88"/>
                  <a:gd name="T13" fmla="*/ 88 h 88"/>
                  <a:gd name="T14" fmla="*/ 17 w 88"/>
                  <a:gd name="T15" fmla="*/ 88 h 88"/>
                  <a:gd name="T16" fmla="*/ 17 w 88"/>
                  <a:gd name="T17" fmla="*/ 86 h 88"/>
                  <a:gd name="T18" fmla="*/ 22 w 88"/>
                  <a:gd name="T19" fmla="*/ 57 h 88"/>
                  <a:gd name="T20" fmla="*/ 1 w 88"/>
                  <a:gd name="T21" fmla="*/ 36 h 88"/>
                  <a:gd name="T22" fmla="*/ 0 w 88"/>
                  <a:gd name="T23" fmla="*/ 34 h 88"/>
                  <a:gd name="T24" fmla="*/ 2 w 88"/>
                  <a:gd name="T25" fmla="*/ 33 h 88"/>
                  <a:gd name="T26" fmla="*/ 30 w 88"/>
                  <a:gd name="T27" fmla="*/ 33 h 88"/>
                  <a:gd name="T28" fmla="*/ 42 w 88"/>
                  <a:gd name="T29" fmla="*/ 1 h 88"/>
                  <a:gd name="T30" fmla="*/ 44 w 88"/>
                  <a:gd name="T31" fmla="*/ 0 h 88"/>
                  <a:gd name="T32" fmla="*/ 46 w 88"/>
                  <a:gd name="T33" fmla="*/ 1 h 88"/>
                  <a:gd name="T34" fmla="*/ 58 w 88"/>
                  <a:gd name="T35" fmla="*/ 33 h 88"/>
                  <a:gd name="T36" fmla="*/ 86 w 88"/>
                  <a:gd name="T37" fmla="*/ 33 h 88"/>
                  <a:gd name="T38" fmla="*/ 88 w 88"/>
                  <a:gd name="T39" fmla="*/ 34 h 88"/>
                  <a:gd name="T40" fmla="*/ 87 w 88"/>
                  <a:gd name="T41" fmla="*/ 36 h 88"/>
                  <a:gd name="T42" fmla="*/ 66 w 88"/>
                  <a:gd name="T43" fmla="*/ 5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88">
                    <a:moveTo>
                      <a:pt x="66" y="57"/>
                    </a:moveTo>
                    <a:cubicBezTo>
                      <a:pt x="71" y="86"/>
                      <a:pt x="71" y="86"/>
                      <a:pt x="71" y="86"/>
                    </a:cubicBezTo>
                    <a:cubicBezTo>
                      <a:pt x="72" y="87"/>
                      <a:pt x="71" y="87"/>
                      <a:pt x="71" y="88"/>
                    </a:cubicBezTo>
                    <a:cubicBezTo>
                      <a:pt x="70" y="88"/>
                      <a:pt x="70" y="88"/>
                      <a:pt x="70" y="88"/>
                    </a:cubicBezTo>
                    <a:cubicBezTo>
                      <a:pt x="69" y="88"/>
                      <a:pt x="69" y="88"/>
                      <a:pt x="69" y="88"/>
                    </a:cubicBezTo>
                    <a:cubicBezTo>
                      <a:pt x="44" y="72"/>
                      <a:pt x="44" y="72"/>
                      <a:pt x="44" y="72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19" y="88"/>
                      <a:pt x="18" y="88"/>
                      <a:pt x="17" y="88"/>
                    </a:cubicBezTo>
                    <a:cubicBezTo>
                      <a:pt x="17" y="87"/>
                      <a:pt x="16" y="87"/>
                      <a:pt x="17" y="8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6"/>
                      <a:pt x="0" y="35"/>
                      <a:pt x="0" y="34"/>
                    </a:cubicBezTo>
                    <a:cubicBezTo>
                      <a:pt x="0" y="33"/>
                      <a:pt x="1" y="33"/>
                      <a:pt x="2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3" y="1"/>
                      <a:pt x="43" y="0"/>
                      <a:pt x="44" y="0"/>
                    </a:cubicBezTo>
                    <a:cubicBezTo>
                      <a:pt x="45" y="0"/>
                      <a:pt x="45" y="1"/>
                      <a:pt x="46" y="1"/>
                    </a:cubicBezTo>
                    <a:cubicBezTo>
                      <a:pt x="58" y="33"/>
                      <a:pt x="58" y="33"/>
                      <a:pt x="58" y="33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7" y="33"/>
                      <a:pt x="88" y="33"/>
                      <a:pt x="88" y="34"/>
                    </a:cubicBezTo>
                    <a:cubicBezTo>
                      <a:pt x="88" y="35"/>
                      <a:pt x="88" y="36"/>
                      <a:pt x="87" y="36"/>
                    </a:cubicBezTo>
                    <a:lnTo>
                      <a:pt x="66" y="57"/>
                    </a:lnTo>
                    <a:close/>
                  </a:path>
                </a:pathLst>
              </a:custGeom>
              <a:solidFill>
                <a:srgbClr val="2C95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Helvetica"/>
                  <a:cs typeface="Helvetica"/>
                </a:endParaRPr>
              </a:p>
            </p:txBody>
          </p:sp>
        </p:grp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9815" y="118378"/>
            <a:ext cx="3838575" cy="37184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/>
              <a:t>Security Policies Overview</a:t>
            </a:r>
          </a:p>
        </p:txBody>
      </p:sp>
    </p:spTree>
    <p:extLst>
      <p:ext uri="{BB962C8B-B14F-4D97-AF65-F5344CB8AC3E}">
        <p14:creationId xmlns:p14="http://schemas.microsoft.com/office/powerpoint/2010/main" val="214651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1701E-6 -4.16487E-6 L 0.37233 -4.16487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2209800"/>
            <a:ext cx="9144000" cy="29337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55000">
                <a:schemeClr val="bg1"/>
              </a:gs>
            </a:gsLst>
            <a:lin ang="54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4" name="Picture 16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4616" y="917503"/>
            <a:ext cx="2174384" cy="119704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3342447"/>
            <a:ext cx="9143999" cy="5247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spcAft>
                <a:spcPts val="1200"/>
              </a:spcAft>
            </a:pPr>
            <a:r>
              <a:rPr lang="en-US" sz="2800" dirty="0">
                <a:solidFill>
                  <a:srgbClr val="3892D0"/>
                </a:solidFill>
                <a:latin typeface="Helvetica Light"/>
                <a:ea typeface="+mj-ea"/>
                <a:cs typeface="Helvetica Light"/>
              </a:rPr>
              <a:t/>
            </a:r>
            <a:br>
              <a:rPr lang="en-US" sz="2800" dirty="0">
                <a:solidFill>
                  <a:srgbClr val="3892D0"/>
                </a:solidFill>
                <a:latin typeface="Helvetica Light"/>
                <a:ea typeface="+mj-ea"/>
                <a:cs typeface="Helvetica Light"/>
              </a:rPr>
            </a:br>
            <a:r>
              <a:rPr lang="en-US" sz="2800" dirty="0" smtClean="0">
                <a:solidFill>
                  <a:srgbClr val="3892D0"/>
                </a:solidFill>
                <a:latin typeface="Helvetica Light"/>
                <a:ea typeface="+mj-ea"/>
                <a:cs typeface="Helvetica Light"/>
              </a:rPr>
              <a:t>Granular Group Based Policies</a:t>
            </a:r>
          </a:p>
          <a:p>
            <a:pPr lvl="0" algn="ctr">
              <a:spcAft>
                <a:spcPts val="1200"/>
              </a:spcAft>
            </a:pPr>
            <a:r>
              <a:rPr lang="en-US" sz="1600" dirty="0" smtClean="0">
                <a:solidFill>
                  <a:schemeClr val="bg2"/>
                </a:solidFill>
                <a:latin typeface="Helvetica Light"/>
                <a:ea typeface="Open Sans" panose="020B0606030504020204" pitchFamily="34" charset="0"/>
                <a:cs typeface="Helvetica Light"/>
              </a:rPr>
              <a:t>Be </a:t>
            </a:r>
            <a:r>
              <a:rPr lang="en-US" sz="1600" dirty="0">
                <a:solidFill>
                  <a:schemeClr val="bg2"/>
                </a:solidFill>
                <a:latin typeface="Helvetica Light"/>
                <a:ea typeface="Open Sans" panose="020B0606030504020204" pitchFamily="34" charset="0"/>
                <a:cs typeface="Helvetica Light"/>
              </a:rPr>
              <a:t>as permissive or restrictive as your organization requires</a:t>
            </a:r>
          </a:p>
        </p:txBody>
      </p:sp>
      <p:grpSp>
        <p:nvGrpSpPr>
          <p:cNvPr id="131" name="Group 130"/>
          <p:cNvGrpSpPr/>
          <p:nvPr/>
        </p:nvGrpSpPr>
        <p:grpSpPr>
          <a:xfrm>
            <a:off x="4723677" y="1286777"/>
            <a:ext cx="1870363" cy="1129192"/>
            <a:chOff x="6902760" y="2295526"/>
            <a:chExt cx="1870363" cy="1129192"/>
          </a:xfrm>
        </p:grpSpPr>
        <p:grpSp>
          <p:nvGrpSpPr>
            <p:cNvPr id="132" name="Group 131"/>
            <p:cNvGrpSpPr/>
            <p:nvPr/>
          </p:nvGrpSpPr>
          <p:grpSpPr>
            <a:xfrm>
              <a:off x="6905108" y="2295526"/>
              <a:ext cx="1864242" cy="1129192"/>
              <a:chOff x="657631" y="2186337"/>
              <a:chExt cx="1864242" cy="1129192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657631" y="2186337"/>
                <a:ext cx="1864242" cy="1129192"/>
              </a:xfrm>
              <a:prstGeom prst="rect">
                <a:avLst/>
              </a:prstGeom>
              <a:gradFill>
                <a:gsLst>
                  <a:gs pos="0">
                    <a:schemeClr val="accent5"/>
                  </a:gs>
                  <a:gs pos="100000">
                    <a:schemeClr val="accent5">
                      <a:alpha val="92000"/>
                    </a:schemeClr>
                  </a:gs>
                </a:gsLst>
                <a:lin ang="5400000" scaled="1"/>
              </a:gradFill>
            </p:spPr>
            <p:txBody>
              <a:bodyPr wrap="square" lIns="365760" rtlCol="0">
                <a:noAutofit/>
              </a:bodyPr>
              <a:lstStyle>
                <a:defPPr>
                  <a:defRPr lang="en-US"/>
                </a:defPPr>
                <a:lvl1pPr>
                  <a:lnSpc>
                    <a:spcPct val="95000"/>
                  </a:lnSpc>
                  <a:spcBef>
                    <a:spcPts val="600"/>
                  </a:spcBef>
                  <a:defRPr sz="1400">
                    <a:solidFill>
                      <a:schemeClr val="bg1"/>
                    </a:solidFill>
                    <a:latin typeface="Trebuchet MS" panose="020B0603020202020204" pitchFamily="34" charset="0"/>
                  </a:defRPr>
                </a:lvl1pPr>
              </a:lstStyle>
              <a:p>
                <a:r>
                  <a:rPr lang="en-US" dirty="0"/>
                  <a:t>Internal sharing</a:t>
                </a:r>
              </a:p>
              <a:p>
                <a:r>
                  <a:rPr lang="en-US" dirty="0"/>
                  <a:t>External share</a:t>
                </a:r>
              </a:p>
              <a:p>
                <a:r>
                  <a:rPr lang="en-US" dirty="0"/>
                  <a:t>Access</a:t>
                </a:r>
              </a:p>
              <a:p>
                <a:r>
                  <a:rPr lang="en-US" dirty="0"/>
                  <a:t>Storage Quota</a:t>
                </a: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758708" y="2247083"/>
                <a:ext cx="158252" cy="158252"/>
              </a:xfrm>
              <a:prstGeom prst="ellipse">
                <a:avLst/>
              </a:prstGeom>
              <a:solidFill>
                <a:srgbClr val="3A4D59"/>
              </a:solidFill>
              <a:ln w="127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91440" bIns="27432" rtlCol="0" anchor="ctr"/>
              <a:lstStyle/>
              <a:p>
                <a:pPr lvl="0" algn="ctr">
                  <a:spcBef>
                    <a:spcPts val="1000"/>
                  </a:spcBef>
                </a:pPr>
                <a:endParaRPr lang="en-US" sz="1600" b="1" dirty="0">
                  <a:solidFill>
                    <a:schemeClr val="bg1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758708" y="2524954"/>
                <a:ext cx="158252" cy="158252"/>
              </a:xfrm>
              <a:prstGeom prst="ellipse">
                <a:avLst/>
              </a:prstGeom>
              <a:solidFill>
                <a:srgbClr val="3A4D59"/>
              </a:solidFill>
              <a:ln w="127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91440" bIns="27432" rtlCol="0" anchor="ctr"/>
              <a:lstStyle/>
              <a:p>
                <a:pPr algn="ctr">
                  <a:spcBef>
                    <a:spcPts val="1000"/>
                  </a:spcBef>
                </a:pPr>
                <a:endParaRPr lang="en-US" sz="1600" b="1" dirty="0">
                  <a:solidFill>
                    <a:schemeClr val="bg1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758708" y="2802825"/>
                <a:ext cx="158252" cy="158252"/>
              </a:xfrm>
              <a:prstGeom prst="ellipse">
                <a:avLst/>
              </a:prstGeom>
              <a:solidFill>
                <a:srgbClr val="3A4D59"/>
              </a:solidFill>
              <a:ln w="127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91440" bIns="27432" rtlCol="0" anchor="ctr"/>
              <a:lstStyle/>
              <a:p>
                <a:pPr lvl="0" algn="ctr">
                  <a:spcBef>
                    <a:spcPts val="1000"/>
                  </a:spcBef>
                </a:pPr>
                <a:endParaRPr lang="en-US" sz="1600" b="1" dirty="0">
                  <a:solidFill>
                    <a:schemeClr val="bg1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758708" y="3080695"/>
                <a:ext cx="158252" cy="158252"/>
              </a:xfrm>
              <a:prstGeom prst="ellipse">
                <a:avLst/>
              </a:prstGeom>
              <a:solidFill>
                <a:srgbClr val="3A4D59"/>
              </a:solidFill>
              <a:ln w="127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91440" bIns="27432" rtlCol="0" anchor="ctr"/>
              <a:lstStyle/>
              <a:p>
                <a:pPr algn="ctr">
                  <a:spcBef>
                    <a:spcPts val="1000"/>
                  </a:spcBef>
                </a:pPr>
                <a:endParaRPr lang="en-US" sz="1600" b="1" dirty="0">
                  <a:solidFill>
                    <a:schemeClr val="bg1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93010" y="2281385"/>
                <a:ext cx="89648" cy="89648"/>
              </a:xfrm>
              <a:prstGeom prst="ellipse">
                <a:avLst/>
              </a:prstGeom>
              <a:solidFill>
                <a:schemeClr val="bg1"/>
              </a:solidFill>
              <a:ln w="127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91440" bIns="27432" rtlCol="0" anchor="ctr"/>
              <a:lstStyle/>
              <a:p>
                <a:pPr lvl="0" algn="ctr">
                  <a:spcBef>
                    <a:spcPts val="1000"/>
                  </a:spcBef>
                </a:pPr>
                <a:endParaRPr lang="en-US" sz="1600" b="1" dirty="0">
                  <a:solidFill>
                    <a:schemeClr val="bg1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793010" y="3114997"/>
                <a:ext cx="89648" cy="89648"/>
              </a:xfrm>
              <a:prstGeom prst="ellipse">
                <a:avLst/>
              </a:prstGeom>
              <a:solidFill>
                <a:schemeClr val="bg1"/>
              </a:solidFill>
              <a:ln w="127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91440" bIns="27432" rtlCol="0" anchor="ctr"/>
              <a:lstStyle/>
              <a:p>
                <a:pPr algn="ctr">
                  <a:spcBef>
                    <a:spcPts val="1000"/>
                  </a:spcBef>
                </a:pPr>
                <a:endParaRPr lang="en-US" sz="1600" b="1" dirty="0">
                  <a:solidFill>
                    <a:schemeClr val="bg1"/>
                  </a:solidFill>
                  <a:latin typeface="Trebuchet MS" panose="020B0603020202020204" pitchFamily="34" charset="0"/>
                </a:endParaRP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6902760" y="2556959"/>
              <a:ext cx="1870363" cy="556314"/>
              <a:chOff x="6962775" y="2496216"/>
              <a:chExt cx="1676400" cy="556314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>
                <a:off x="6962775" y="2496216"/>
                <a:ext cx="1676400" cy="0"/>
              </a:xfrm>
              <a:prstGeom prst="line">
                <a:avLst/>
              </a:prstGeom>
              <a:ln w="9525">
                <a:solidFill>
                  <a:schemeClr val="bg1">
                    <a:alpha val="2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6962775" y="2774373"/>
                <a:ext cx="1676400" cy="0"/>
              </a:xfrm>
              <a:prstGeom prst="line">
                <a:avLst/>
              </a:prstGeom>
              <a:ln w="9525">
                <a:solidFill>
                  <a:schemeClr val="bg1">
                    <a:alpha val="2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6962775" y="3052530"/>
                <a:ext cx="1676400" cy="0"/>
              </a:xfrm>
              <a:prstGeom prst="line">
                <a:avLst/>
              </a:prstGeom>
              <a:ln w="9525">
                <a:solidFill>
                  <a:schemeClr val="bg1">
                    <a:alpha val="2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7" name="Group 156"/>
          <p:cNvGrpSpPr/>
          <p:nvPr/>
        </p:nvGrpSpPr>
        <p:grpSpPr>
          <a:xfrm>
            <a:off x="367931" y="1286777"/>
            <a:ext cx="1870363" cy="1129192"/>
            <a:chOff x="3473760" y="809146"/>
            <a:chExt cx="1870363" cy="1129192"/>
          </a:xfrm>
        </p:grpSpPr>
        <p:grpSp>
          <p:nvGrpSpPr>
            <p:cNvPr id="143" name="Group 142"/>
            <p:cNvGrpSpPr/>
            <p:nvPr/>
          </p:nvGrpSpPr>
          <p:grpSpPr>
            <a:xfrm>
              <a:off x="3476108" y="809146"/>
              <a:ext cx="1864242" cy="1129192"/>
              <a:chOff x="657631" y="2186337"/>
              <a:chExt cx="1864242" cy="1129192"/>
            </a:xfrm>
          </p:grpSpPr>
          <p:sp>
            <p:nvSpPr>
              <p:cNvPr id="148" name="TextBox 147"/>
              <p:cNvSpPr txBox="1"/>
              <p:nvPr/>
            </p:nvSpPr>
            <p:spPr>
              <a:xfrm>
                <a:off x="657631" y="2186337"/>
                <a:ext cx="1864242" cy="1129192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alpha val="92000"/>
                    </a:schemeClr>
                  </a:gs>
                </a:gsLst>
                <a:lin ang="5400000" scaled="1"/>
              </a:gradFill>
            </p:spPr>
            <p:txBody>
              <a:bodyPr wrap="square" lIns="365760" rtlCol="0">
                <a:noAutofit/>
              </a:bodyPr>
              <a:lstStyle>
                <a:defPPr>
                  <a:defRPr lang="en-US"/>
                </a:defPPr>
                <a:lvl1pPr>
                  <a:lnSpc>
                    <a:spcPct val="95000"/>
                  </a:lnSpc>
                  <a:spcBef>
                    <a:spcPts val="600"/>
                  </a:spcBef>
                  <a:defRPr sz="1400">
                    <a:solidFill>
                      <a:schemeClr val="bg1"/>
                    </a:solidFill>
                    <a:latin typeface="Trebuchet MS" panose="020B0603020202020204" pitchFamily="34" charset="0"/>
                  </a:defRPr>
                </a:lvl1pPr>
              </a:lstStyle>
              <a:p>
                <a:r>
                  <a:rPr lang="en-US" dirty="0"/>
                  <a:t>Internal sharing</a:t>
                </a:r>
              </a:p>
              <a:p>
                <a:r>
                  <a:rPr lang="en-US" dirty="0"/>
                  <a:t>External share</a:t>
                </a:r>
              </a:p>
              <a:p>
                <a:r>
                  <a:rPr lang="en-US" dirty="0"/>
                  <a:t>Access</a:t>
                </a:r>
              </a:p>
              <a:p>
                <a:r>
                  <a:rPr lang="en-US" dirty="0"/>
                  <a:t>Storage Quota</a:t>
                </a: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758708" y="2247083"/>
                <a:ext cx="158252" cy="158252"/>
              </a:xfrm>
              <a:prstGeom prst="ellipse">
                <a:avLst/>
              </a:prstGeom>
              <a:solidFill>
                <a:srgbClr val="3A4D59"/>
              </a:solidFill>
              <a:ln w="127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91440" bIns="27432" rtlCol="0" anchor="ctr"/>
              <a:lstStyle/>
              <a:p>
                <a:pPr lvl="0" algn="ctr">
                  <a:spcBef>
                    <a:spcPts val="1000"/>
                  </a:spcBef>
                </a:pPr>
                <a:endParaRPr lang="en-US" sz="1600" b="1" dirty="0">
                  <a:solidFill>
                    <a:schemeClr val="bg1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758708" y="2524954"/>
                <a:ext cx="158252" cy="158252"/>
              </a:xfrm>
              <a:prstGeom prst="ellipse">
                <a:avLst/>
              </a:prstGeom>
              <a:solidFill>
                <a:srgbClr val="3A4D59"/>
              </a:solidFill>
              <a:ln w="127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91440" bIns="27432" rtlCol="0" anchor="ctr"/>
              <a:lstStyle/>
              <a:p>
                <a:pPr lvl="0" algn="ctr">
                  <a:spcBef>
                    <a:spcPts val="1000"/>
                  </a:spcBef>
                </a:pPr>
                <a:endParaRPr lang="en-US" sz="1600" b="1" dirty="0">
                  <a:solidFill>
                    <a:schemeClr val="bg1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758708" y="2802825"/>
                <a:ext cx="158252" cy="158252"/>
              </a:xfrm>
              <a:prstGeom prst="ellipse">
                <a:avLst/>
              </a:prstGeom>
              <a:solidFill>
                <a:srgbClr val="3A4D59"/>
              </a:solidFill>
              <a:ln w="127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91440" bIns="27432" rtlCol="0" anchor="ctr"/>
              <a:lstStyle/>
              <a:p>
                <a:pPr lvl="0" algn="ctr">
                  <a:spcBef>
                    <a:spcPts val="1000"/>
                  </a:spcBef>
                </a:pPr>
                <a:endParaRPr lang="en-US" sz="1600" b="1" dirty="0">
                  <a:solidFill>
                    <a:schemeClr val="bg1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758708" y="3080695"/>
                <a:ext cx="158252" cy="158252"/>
              </a:xfrm>
              <a:prstGeom prst="ellipse">
                <a:avLst/>
              </a:prstGeom>
              <a:solidFill>
                <a:srgbClr val="3A4D59"/>
              </a:solidFill>
              <a:ln w="127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91440" bIns="27432" rtlCol="0" anchor="ctr"/>
              <a:lstStyle/>
              <a:p>
                <a:pPr algn="ctr">
                  <a:spcBef>
                    <a:spcPts val="1000"/>
                  </a:spcBef>
                </a:pPr>
                <a:endParaRPr lang="en-US" sz="1600" b="1" dirty="0">
                  <a:solidFill>
                    <a:schemeClr val="bg1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90198" y="2278573"/>
                <a:ext cx="95272" cy="95272"/>
              </a:xfrm>
              <a:prstGeom prst="ellipse">
                <a:avLst/>
              </a:prstGeom>
              <a:solidFill>
                <a:schemeClr val="bg1"/>
              </a:solidFill>
              <a:ln w="127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91440" bIns="27432" rtlCol="0" anchor="ctr"/>
              <a:lstStyle/>
              <a:p>
                <a:pPr lvl="0" algn="ctr">
                  <a:spcBef>
                    <a:spcPts val="1000"/>
                  </a:spcBef>
                </a:pPr>
                <a:endParaRPr lang="en-US" sz="1600" b="1" dirty="0">
                  <a:solidFill>
                    <a:schemeClr val="bg1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790198" y="2556444"/>
                <a:ext cx="95272" cy="95272"/>
              </a:xfrm>
              <a:prstGeom prst="ellipse">
                <a:avLst/>
              </a:prstGeom>
              <a:solidFill>
                <a:schemeClr val="bg1"/>
              </a:solidFill>
              <a:ln w="127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91440" bIns="27432" rtlCol="0" anchor="ctr"/>
              <a:lstStyle/>
              <a:p>
                <a:pPr lvl="0" algn="ctr">
                  <a:spcBef>
                    <a:spcPts val="1000"/>
                  </a:spcBef>
                </a:pPr>
                <a:endParaRPr lang="en-US" sz="1600" b="1" dirty="0">
                  <a:solidFill>
                    <a:schemeClr val="bg1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790198" y="2834315"/>
                <a:ext cx="95272" cy="95272"/>
              </a:xfrm>
              <a:prstGeom prst="ellipse">
                <a:avLst/>
              </a:prstGeom>
              <a:solidFill>
                <a:schemeClr val="bg1"/>
              </a:solidFill>
              <a:ln w="127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91440" bIns="27432" rtlCol="0" anchor="ctr"/>
              <a:lstStyle/>
              <a:p>
                <a:pPr lvl="0" algn="ctr">
                  <a:spcBef>
                    <a:spcPts val="1000"/>
                  </a:spcBef>
                </a:pPr>
                <a:endParaRPr lang="en-US" sz="1600" b="1" dirty="0">
                  <a:solidFill>
                    <a:schemeClr val="bg1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90198" y="3112185"/>
                <a:ext cx="95272" cy="95272"/>
              </a:xfrm>
              <a:prstGeom prst="ellipse">
                <a:avLst/>
              </a:prstGeom>
              <a:solidFill>
                <a:schemeClr val="bg1"/>
              </a:solidFill>
              <a:ln w="127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91440" bIns="27432" rtlCol="0" anchor="ctr"/>
              <a:lstStyle/>
              <a:p>
                <a:pPr algn="ctr">
                  <a:spcBef>
                    <a:spcPts val="1000"/>
                  </a:spcBef>
                </a:pPr>
                <a:endParaRPr lang="en-US" sz="1600" b="1" dirty="0">
                  <a:solidFill>
                    <a:schemeClr val="bg1"/>
                  </a:solidFill>
                  <a:latin typeface="Trebuchet MS" panose="020B0603020202020204" pitchFamily="34" charset="0"/>
                </a:endParaRPr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3473760" y="1070579"/>
              <a:ext cx="1870363" cy="556314"/>
              <a:chOff x="6962775" y="2496216"/>
              <a:chExt cx="1676400" cy="556314"/>
            </a:xfrm>
          </p:grpSpPr>
          <p:cxnSp>
            <p:nvCxnSpPr>
              <p:cNvPr id="145" name="Straight Connector 144"/>
              <p:cNvCxnSpPr/>
              <p:nvPr/>
            </p:nvCxnSpPr>
            <p:spPr>
              <a:xfrm>
                <a:off x="6962775" y="2496216"/>
                <a:ext cx="1676400" cy="0"/>
              </a:xfrm>
              <a:prstGeom prst="line">
                <a:avLst/>
              </a:prstGeom>
              <a:ln w="9525">
                <a:solidFill>
                  <a:schemeClr val="bg1">
                    <a:alpha val="2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6962775" y="2774373"/>
                <a:ext cx="1676400" cy="0"/>
              </a:xfrm>
              <a:prstGeom prst="line">
                <a:avLst/>
              </a:prstGeom>
              <a:ln w="9525">
                <a:solidFill>
                  <a:schemeClr val="bg1">
                    <a:alpha val="2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6962775" y="3052530"/>
                <a:ext cx="1676400" cy="0"/>
              </a:xfrm>
              <a:prstGeom prst="line">
                <a:avLst/>
              </a:prstGeom>
              <a:ln w="9525">
                <a:solidFill>
                  <a:schemeClr val="bg1">
                    <a:alpha val="2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/>
          <p:cNvGrpSpPr/>
          <p:nvPr/>
        </p:nvGrpSpPr>
        <p:grpSpPr>
          <a:xfrm>
            <a:off x="6901549" y="1286777"/>
            <a:ext cx="1870363" cy="1129192"/>
            <a:chOff x="6902760" y="2295526"/>
            <a:chExt cx="1870363" cy="1129192"/>
          </a:xfrm>
        </p:grpSpPr>
        <p:grpSp>
          <p:nvGrpSpPr>
            <p:cNvPr id="185" name="Group 184"/>
            <p:cNvGrpSpPr/>
            <p:nvPr/>
          </p:nvGrpSpPr>
          <p:grpSpPr>
            <a:xfrm>
              <a:off x="6905108" y="2295526"/>
              <a:ext cx="1864242" cy="1129192"/>
              <a:chOff x="657631" y="2186337"/>
              <a:chExt cx="1864242" cy="1129192"/>
            </a:xfrm>
          </p:grpSpPr>
          <p:sp>
            <p:nvSpPr>
              <p:cNvPr id="190" name="TextBox 189"/>
              <p:cNvSpPr txBox="1"/>
              <p:nvPr/>
            </p:nvSpPr>
            <p:spPr>
              <a:xfrm>
                <a:off x="657631" y="2186337"/>
                <a:ext cx="1864242" cy="1129192"/>
              </a:xfrm>
              <a:prstGeom prst="rect">
                <a:avLst/>
              </a:prstGeom>
              <a:gradFill>
                <a:gsLst>
                  <a:gs pos="0">
                    <a:schemeClr val="accent4"/>
                  </a:gs>
                  <a:gs pos="100000">
                    <a:schemeClr val="accent4">
                      <a:alpha val="92000"/>
                    </a:schemeClr>
                  </a:gs>
                </a:gsLst>
                <a:lin ang="5400000" scaled="1"/>
              </a:gradFill>
            </p:spPr>
            <p:txBody>
              <a:bodyPr wrap="square" lIns="365760" rtlCol="0">
                <a:noAutofit/>
              </a:bodyPr>
              <a:lstStyle>
                <a:defPPr>
                  <a:defRPr lang="en-US"/>
                </a:defPPr>
                <a:lvl1pPr>
                  <a:lnSpc>
                    <a:spcPct val="95000"/>
                  </a:lnSpc>
                  <a:spcBef>
                    <a:spcPts val="600"/>
                  </a:spcBef>
                  <a:defRPr sz="1400">
                    <a:solidFill>
                      <a:schemeClr val="bg1"/>
                    </a:solidFill>
                    <a:latin typeface="Trebuchet MS" panose="020B0603020202020204" pitchFamily="34" charset="0"/>
                  </a:defRPr>
                </a:lvl1pPr>
              </a:lstStyle>
              <a:p>
                <a:r>
                  <a:rPr lang="en-US" dirty="0"/>
                  <a:t>Internal sharing</a:t>
                </a:r>
              </a:p>
              <a:p>
                <a:r>
                  <a:rPr lang="en-US" dirty="0"/>
                  <a:t>External share</a:t>
                </a:r>
              </a:p>
              <a:p>
                <a:r>
                  <a:rPr lang="en-US" dirty="0"/>
                  <a:t>Access</a:t>
                </a:r>
              </a:p>
              <a:p>
                <a:r>
                  <a:rPr lang="en-US" dirty="0"/>
                  <a:t>Storage Quota</a:t>
                </a: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758708" y="2247083"/>
                <a:ext cx="158252" cy="158252"/>
              </a:xfrm>
              <a:prstGeom prst="ellipse">
                <a:avLst/>
              </a:prstGeom>
              <a:solidFill>
                <a:srgbClr val="3A4D59"/>
              </a:solidFill>
              <a:ln w="127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91440" bIns="27432" rtlCol="0" anchor="ctr"/>
              <a:lstStyle/>
              <a:p>
                <a:pPr lvl="0" algn="ctr">
                  <a:spcBef>
                    <a:spcPts val="1000"/>
                  </a:spcBef>
                </a:pPr>
                <a:endParaRPr lang="en-US" sz="1600" b="1" dirty="0">
                  <a:solidFill>
                    <a:schemeClr val="bg1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758708" y="2524954"/>
                <a:ext cx="158252" cy="158252"/>
              </a:xfrm>
              <a:prstGeom prst="ellipse">
                <a:avLst/>
              </a:prstGeom>
              <a:solidFill>
                <a:srgbClr val="3A4D59"/>
              </a:solidFill>
              <a:ln w="127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91440" bIns="27432" rtlCol="0" anchor="ctr"/>
              <a:lstStyle/>
              <a:p>
                <a:pPr algn="ctr">
                  <a:spcBef>
                    <a:spcPts val="1000"/>
                  </a:spcBef>
                </a:pPr>
                <a:endParaRPr lang="en-US" sz="1600" b="1" dirty="0">
                  <a:solidFill>
                    <a:schemeClr val="bg1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758708" y="2802825"/>
                <a:ext cx="158252" cy="158252"/>
              </a:xfrm>
              <a:prstGeom prst="ellipse">
                <a:avLst/>
              </a:prstGeom>
              <a:solidFill>
                <a:srgbClr val="3A4D59"/>
              </a:solidFill>
              <a:ln w="127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91440" bIns="27432" rtlCol="0" anchor="ctr"/>
              <a:lstStyle/>
              <a:p>
                <a:pPr lvl="0" algn="ctr">
                  <a:spcBef>
                    <a:spcPts val="1000"/>
                  </a:spcBef>
                </a:pPr>
                <a:endParaRPr lang="en-US" sz="1600" b="1" dirty="0">
                  <a:solidFill>
                    <a:schemeClr val="bg1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758708" y="3080695"/>
                <a:ext cx="158252" cy="158252"/>
              </a:xfrm>
              <a:prstGeom prst="ellipse">
                <a:avLst/>
              </a:prstGeom>
              <a:solidFill>
                <a:srgbClr val="3A4D59"/>
              </a:solidFill>
              <a:ln w="127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91440" bIns="27432" rtlCol="0" anchor="ctr"/>
              <a:lstStyle/>
              <a:p>
                <a:pPr algn="ctr">
                  <a:spcBef>
                    <a:spcPts val="1000"/>
                  </a:spcBef>
                </a:pPr>
                <a:endParaRPr lang="en-US" sz="1600" b="1" dirty="0">
                  <a:solidFill>
                    <a:schemeClr val="bg1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92310" y="2280685"/>
                <a:ext cx="91048" cy="91048"/>
              </a:xfrm>
              <a:prstGeom prst="ellipse">
                <a:avLst/>
              </a:prstGeom>
              <a:solidFill>
                <a:schemeClr val="bg1"/>
              </a:solidFill>
              <a:ln w="127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91440" bIns="27432" rtlCol="0" anchor="ctr"/>
              <a:lstStyle/>
              <a:p>
                <a:pPr lvl="0" algn="ctr">
                  <a:spcBef>
                    <a:spcPts val="1000"/>
                  </a:spcBef>
                </a:pPr>
                <a:endParaRPr lang="en-US" sz="1600" b="1" dirty="0">
                  <a:solidFill>
                    <a:schemeClr val="bg1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792310" y="2836427"/>
                <a:ext cx="91048" cy="91048"/>
              </a:xfrm>
              <a:prstGeom prst="ellipse">
                <a:avLst/>
              </a:prstGeom>
              <a:solidFill>
                <a:schemeClr val="bg1"/>
              </a:solidFill>
              <a:ln w="127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91440" bIns="27432" rtlCol="0" anchor="ctr"/>
              <a:lstStyle/>
              <a:p>
                <a:pPr lvl="0" algn="ctr">
                  <a:spcBef>
                    <a:spcPts val="1000"/>
                  </a:spcBef>
                </a:pPr>
                <a:endParaRPr lang="en-US" sz="1600" b="1" dirty="0">
                  <a:solidFill>
                    <a:schemeClr val="bg1"/>
                  </a:solidFill>
                  <a:latin typeface="Trebuchet MS" panose="020B0603020202020204" pitchFamily="34" charset="0"/>
                </a:endParaRPr>
              </a:p>
            </p:txBody>
          </p:sp>
        </p:grpSp>
        <p:grpSp>
          <p:nvGrpSpPr>
            <p:cNvPr id="186" name="Group 185"/>
            <p:cNvGrpSpPr/>
            <p:nvPr/>
          </p:nvGrpSpPr>
          <p:grpSpPr>
            <a:xfrm>
              <a:off x="6902760" y="2556959"/>
              <a:ext cx="1870363" cy="556314"/>
              <a:chOff x="6962775" y="2496216"/>
              <a:chExt cx="1676400" cy="556314"/>
            </a:xfrm>
          </p:grpSpPr>
          <p:cxnSp>
            <p:nvCxnSpPr>
              <p:cNvPr id="187" name="Straight Connector 186"/>
              <p:cNvCxnSpPr/>
              <p:nvPr/>
            </p:nvCxnSpPr>
            <p:spPr>
              <a:xfrm>
                <a:off x="6962775" y="2496216"/>
                <a:ext cx="1676400" cy="0"/>
              </a:xfrm>
              <a:prstGeom prst="line">
                <a:avLst/>
              </a:prstGeom>
              <a:ln w="9525">
                <a:solidFill>
                  <a:schemeClr val="bg1">
                    <a:alpha val="2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6962775" y="2774373"/>
                <a:ext cx="1676400" cy="0"/>
              </a:xfrm>
              <a:prstGeom prst="line">
                <a:avLst/>
              </a:prstGeom>
              <a:ln w="9525">
                <a:solidFill>
                  <a:schemeClr val="bg1">
                    <a:alpha val="2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6962775" y="3052530"/>
                <a:ext cx="1676400" cy="0"/>
              </a:xfrm>
              <a:prstGeom prst="line">
                <a:avLst/>
              </a:prstGeom>
              <a:ln w="9525">
                <a:solidFill>
                  <a:schemeClr val="bg1">
                    <a:alpha val="2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9" name="Group 198"/>
          <p:cNvGrpSpPr/>
          <p:nvPr/>
        </p:nvGrpSpPr>
        <p:grpSpPr>
          <a:xfrm>
            <a:off x="2545804" y="1286777"/>
            <a:ext cx="1870363" cy="1129192"/>
            <a:chOff x="6807510" y="2247901"/>
            <a:chExt cx="1870363" cy="1129192"/>
          </a:xfrm>
        </p:grpSpPr>
        <p:grpSp>
          <p:nvGrpSpPr>
            <p:cNvPr id="200" name="Group 199"/>
            <p:cNvGrpSpPr/>
            <p:nvPr/>
          </p:nvGrpSpPr>
          <p:grpSpPr>
            <a:xfrm>
              <a:off x="6809858" y="2247901"/>
              <a:ext cx="1864242" cy="1129192"/>
              <a:chOff x="657631" y="2186337"/>
              <a:chExt cx="1864242" cy="1129192"/>
            </a:xfrm>
          </p:grpSpPr>
          <p:sp>
            <p:nvSpPr>
              <p:cNvPr id="206" name="TextBox 205"/>
              <p:cNvSpPr txBox="1"/>
              <p:nvPr/>
            </p:nvSpPr>
            <p:spPr>
              <a:xfrm>
                <a:off x="657631" y="2186337"/>
                <a:ext cx="1864242" cy="1129192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92000"/>
                    </a:schemeClr>
                  </a:gs>
                </a:gsLst>
                <a:lin ang="5400000" scaled="1"/>
              </a:gradFill>
            </p:spPr>
            <p:txBody>
              <a:bodyPr wrap="square" lIns="365760" rtlCol="0">
                <a:noAutofit/>
              </a:bodyPr>
              <a:lstStyle>
                <a:defPPr>
                  <a:defRPr lang="en-US"/>
                </a:defPPr>
                <a:lvl1pPr>
                  <a:lnSpc>
                    <a:spcPct val="95000"/>
                  </a:lnSpc>
                  <a:spcBef>
                    <a:spcPts val="600"/>
                  </a:spcBef>
                  <a:defRPr sz="1400">
                    <a:solidFill>
                      <a:schemeClr val="bg1"/>
                    </a:solidFill>
                    <a:latin typeface="Trebuchet MS" panose="020B0603020202020204" pitchFamily="34" charset="0"/>
                  </a:defRPr>
                </a:lvl1pPr>
              </a:lstStyle>
              <a:p>
                <a:r>
                  <a:rPr lang="en-US" dirty="0"/>
                  <a:t>Internal sharing</a:t>
                </a:r>
              </a:p>
              <a:p>
                <a:r>
                  <a:rPr lang="en-US" dirty="0"/>
                  <a:t>External share</a:t>
                </a:r>
              </a:p>
              <a:p>
                <a:r>
                  <a:rPr lang="en-US" dirty="0"/>
                  <a:t>Access</a:t>
                </a:r>
              </a:p>
              <a:p>
                <a:r>
                  <a:rPr lang="en-US" dirty="0"/>
                  <a:t>Storage Quota</a:t>
                </a:r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758708" y="2247083"/>
                <a:ext cx="158252" cy="158252"/>
              </a:xfrm>
              <a:prstGeom prst="ellipse">
                <a:avLst/>
              </a:prstGeom>
              <a:solidFill>
                <a:srgbClr val="3A4D59"/>
              </a:solidFill>
              <a:ln w="127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91440" bIns="27432" rtlCol="0" anchor="ctr"/>
              <a:lstStyle/>
              <a:p>
                <a:pPr lvl="0" algn="ctr">
                  <a:spcBef>
                    <a:spcPts val="1000"/>
                  </a:spcBef>
                </a:pPr>
                <a:endParaRPr lang="en-US" sz="1600" b="1" dirty="0">
                  <a:solidFill>
                    <a:schemeClr val="bg1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758708" y="2524954"/>
                <a:ext cx="158252" cy="158252"/>
              </a:xfrm>
              <a:prstGeom prst="ellipse">
                <a:avLst/>
              </a:prstGeom>
              <a:solidFill>
                <a:srgbClr val="3A4D59"/>
              </a:solidFill>
              <a:ln w="127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91440" bIns="27432" rtlCol="0" anchor="ctr"/>
              <a:lstStyle/>
              <a:p>
                <a:pPr algn="ctr">
                  <a:spcBef>
                    <a:spcPts val="1000"/>
                  </a:spcBef>
                </a:pPr>
                <a:endParaRPr lang="en-US" sz="1600" b="1" dirty="0">
                  <a:solidFill>
                    <a:schemeClr val="bg1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758708" y="2802825"/>
                <a:ext cx="158252" cy="158252"/>
              </a:xfrm>
              <a:prstGeom prst="ellipse">
                <a:avLst/>
              </a:prstGeom>
              <a:solidFill>
                <a:srgbClr val="3A4D59"/>
              </a:solidFill>
              <a:ln w="127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91440" bIns="27432" rtlCol="0" anchor="ctr"/>
              <a:lstStyle/>
              <a:p>
                <a:pPr lvl="0" algn="ctr">
                  <a:spcBef>
                    <a:spcPts val="1000"/>
                  </a:spcBef>
                </a:pPr>
                <a:endParaRPr lang="en-US" sz="1600" b="1" dirty="0">
                  <a:solidFill>
                    <a:schemeClr val="bg1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758708" y="3080695"/>
                <a:ext cx="158252" cy="158252"/>
              </a:xfrm>
              <a:prstGeom prst="ellipse">
                <a:avLst/>
              </a:prstGeom>
              <a:solidFill>
                <a:srgbClr val="3A4D59"/>
              </a:solidFill>
              <a:ln w="127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91440" bIns="27432" rtlCol="0" anchor="ctr"/>
              <a:lstStyle/>
              <a:p>
                <a:pPr lvl="0" algn="ctr">
                  <a:spcBef>
                    <a:spcPts val="1000"/>
                  </a:spcBef>
                </a:pPr>
                <a:endParaRPr lang="en-US" sz="1600" b="1" dirty="0">
                  <a:solidFill>
                    <a:schemeClr val="bg1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791283" y="2279658"/>
                <a:ext cx="93102" cy="93102"/>
              </a:xfrm>
              <a:prstGeom prst="ellipse">
                <a:avLst/>
              </a:prstGeom>
              <a:solidFill>
                <a:schemeClr val="bg1"/>
              </a:solidFill>
              <a:ln w="127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91440" bIns="27432" rtlCol="0" anchor="ctr"/>
              <a:lstStyle/>
              <a:p>
                <a:pPr lvl="0" algn="ctr">
                  <a:spcBef>
                    <a:spcPts val="1000"/>
                  </a:spcBef>
                </a:pPr>
                <a:endParaRPr lang="en-US" sz="1600" b="1" dirty="0">
                  <a:solidFill>
                    <a:schemeClr val="bg1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791283" y="3113270"/>
                <a:ext cx="93102" cy="93102"/>
              </a:xfrm>
              <a:prstGeom prst="ellipse">
                <a:avLst/>
              </a:prstGeom>
              <a:solidFill>
                <a:schemeClr val="bg1"/>
              </a:solidFill>
              <a:ln w="1270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91440" bIns="27432" rtlCol="0" anchor="ctr"/>
              <a:lstStyle/>
              <a:p>
                <a:pPr lvl="0" algn="ctr">
                  <a:spcBef>
                    <a:spcPts val="1000"/>
                  </a:spcBef>
                </a:pPr>
                <a:endParaRPr lang="en-US" sz="1600" b="1" dirty="0">
                  <a:solidFill>
                    <a:schemeClr val="bg1"/>
                  </a:solidFill>
                  <a:latin typeface="Trebuchet MS" panose="020B0603020202020204" pitchFamily="34" charset="0"/>
                </a:endParaRP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807510" y="2509334"/>
              <a:ext cx="1870363" cy="556314"/>
              <a:chOff x="6962775" y="2496216"/>
              <a:chExt cx="1676400" cy="556314"/>
            </a:xfrm>
          </p:grpSpPr>
          <p:cxnSp>
            <p:nvCxnSpPr>
              <p:cNvPr id="203" name="Straight Connector 202"/>
              <p:cNvCxnSpPr/>
              <p:nvPr/>
            </p:nvCxnSpPr>
            <p:spPr>
              <a:xfrm>
                <a:off x="6962775" y="2496216"/>
                <a:ext cx="1676400" cy="0"/>
              </a:xfrm>
              <a:prstGeom prst="line">
                <a:avLst/>
              </a:prstGeom>
              <a:ln w="9525">
                <a:solidFill>
                  <a:schemeClr val="bg1">
                    <a:alpha val="2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6962775" y="2774373"/>
                <a:ext cx="1676400" cy="0"/>
              </a:xfrm>
              <a:prstGeom prst="line">
                <a:avLst/>
              </a:prstGeom>
              <a:ln w="9525">
                <a:solidFill>
                  <a:schemeClr val="bg1">
                    <a:alpha val="2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>
                <a:off x="6962775" y="3052530"/>
                <a:ext cx="1676400" cy="0"/>
              </a:xfrm>
              <a:prstGeom prst="line">
                <a:avLst/>
              </a:prstGeom>
              <a:ln w="9525">
                <a:solidFill>
                  <a:schemeClr val="bg1">
                    <a:alpha val="2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5" name="TextBox 194"/>
          <p:cNvSpPr txBox="1"/>
          <p:nvPr/>
        </p:nvSpPr>
        <p:spPr>
          <a:xfrm>
            <a:off x="6901549" y="2571750"/>
            <a:ext cx="187452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  <a:latin typeface="Helvetica"/>
                <a:cs typeface="Helvetica"/>
              </a:rPr>
              <a:t>Default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367931" y="2571750"/>
            <a:ext cx="187452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  <a:latin typeface="Helvetica"/>
                <a:cs typeface="Helvetica"/>
              </a:rPr>
              <a:t>Marketing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4723677" y="2571750"/>
            <a:ext cx="187452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  <a:latin typeface="Helvetica"/>
                <a:cs typeface="Helvetica"/>
              </a:rPr>
              <a:t>Finance/Legal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2545804" y="2571750"/>
            <a:ext cx="187452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  <a:latin typeface="Helvetica"/>
                <a:cs typeface="Helvetica"/>
              </a:rPr>
              <a:t>Engineering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/>
              <a:t>Security Policies Overview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9815" y="118378"/>
            <a:ext cx="3838575" cy="3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2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1" name="TextBox 79"/>
          <p:cNvSpPr txBox="1">
            <a:spLocks noChangeArrowheads="1"/>
          </p:cNvSpPr>
          <p:nvPr/>
        </p:nvSpPr>
        <p:spPr bwMode="auto">
          <a:xfrm>
            <a:off x="4259325" y="1001255"/>
            <a:ext cx="2671794" cy="30764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 defTabSz="914378" eaLnBrk="1" hangingPunct="1"/>
            <a:r>
              <a:rPr lang="en-US" sz="1399" kern="0" dirty="0">
                <a:solidFill>
                  <a:schemeClr val="bg1"/>
                </a:solidFill>
                <a:latin typeface="Helvetica"/>
                <a:cs typeface="Helvetica"/>
              </a:rPr>
              <a:t>CORPORATE NETWORK</a:t>
            </a:r>
          </a:p>
        </p:txBody>
      </p:sp>
      <p:sp>
        <p:nvSpPr>
          <p:cNvPr id="49163" name="TextBox 81"/>
          <p:cNvSpPr txBox="1">
            <a:spLocks noChangeArrowheads="1"/>
          </p:cNvSpPr>
          <p:nvPr/>
        </p:nvSpPr>
        <p:spPr bwMode="auto">
          <a:xfrm>
            <a:off x="464179" y="1001256"/>
            <a:ext cx="3576689" cy="30764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 defTabSz="914378" eaLnBrk="1" hangingPunct="1"/>
            <a:r>
              <a:rPr lang="en-US" sz="1399" kern="0" dirty="0">
                <a:solidFill>
                  <a:schemeClr val="bg1"/>
                </a:solidFill>
                <a:latin typeface="Helvetica"/>
                <a:cs typeface="Helvetica"/>
              </a:rPr>
              <a:t>INTERNET</a:t>
            </a:r>
          </a:p>
        </p:txBody>
      </p:sp>
      <p:sp>
        <p:nvSpPr>
          <p:cNvPr id="102" name="Rectangle 101"/>
          <p:cNvSpPr/>
          <p:nvPr/>
        </p:nvSpPr>
        <p:spPr bwMode="auto">
          <a:xfrm>
            <a:off x="4259325" y="1506989"/>
            <a:ext cx="2671794" cy="817138"/>
          </a:xfrm>
          <a:prstGeom prst="rect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4378">
              <a:defRPr/>
            </a:pPr>
            <a:endParaRPr lang="en-US" sz="1399" kern="0" dirty="0">
              <a:solidFill>
                <a:sysClr val="windowText" lastClr="000000"/>
              </a:solidFill>
            </a:endParaRPr>
          </a:p>
        </p:txBody>
      </p:sp>
      <p:sp>
        <p:nvSpPr>
          <p:cNvPr id="187" name="Rectangle 186"/>
          <p:cNvSpPr/>
          <p:nvPr/>
        </p:nvSpPr>
        <p:spPr bwMode="auto">
          <a:xfrm>
            <a:off x="464179" y="1308743"/>
            <a:ext cx="3576690" cy="3636801"/>
          </a:xfrm>
          <a:prstGeom prst="rect">
            <a:avLst/>
          </a:prstGeom>
          <a:ln w="19050">
            <a:solidFill>
              <a:schemeClr val="accent3">
                <a:lumMod val="40000"/>
                <a:lumOff val="6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4378">
              <a:defRPr/>
            </a:pPr>
            <a:endParaRPr lang="en-US" sz="1399" kern="0" dirty="0">
              <a:solidFill>
                <a:sysClr val="windowText" lastClr="000000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  <a:cs typeface="Helvetica Light"/>
              </a:rPr>
              <a:t>Syncplicity Enables Any Hybrid Architecture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5143" y="1474535"/>
            <a:ext cx="2242648" cy="1314364"/>
            <a:chOff x="443080" y="2724151"/>
            <a:chExt cx="2244725" cy="1489970"/>
          </a:xfrm>
        </p:grpSpPr>
        <p:sp>
          <p:nvSpPr>
            <p:cNvPr id="91" name="Rectangle 90"/>
            <p:cNvSpPr/>
            <p:nvPr/>
          </p:nvSpPr>
          <p:spPr bwMode="auto">
            <a:xfrm>
              <a:off x="762000" y="2724151"/>
              <a:ext cx="1564199" cy="1483386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914378">
                <a:defRPr/>
              </a:pPr>
              <a:endParaRPr lang="en-US" sz="1399" kern="0" dirty="0">
                <a:solidFill>
                  <a:sysClr val="windowText" lastClr="00000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43" name="TextBox 142"/>
            <p:cNvSpPr txBox="1"/>
            <p:nvPr/>
          </p:nvSpPr>
          <p:spPr bwMode="auto">
            <a:xfrm>
              <a:off x="443080" y="3987483"/>
              <a:ext cx="2244725" cy="2266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378">
                <a:defRPr/>
              </a:pPr>
              <a:r>
                <a:rPr lang="en-US" sz="699" b="1" kern="0" dirty="0">
                  <a:solidFill>
                    <a:srgbClr val="C00000"/>
                  </a:solidFill>
                  <a:latin typeface="Trebuchet MS"/>
                  <a:cs typeface="Trebuchet MS"/>
                </a:rPr>
                <a:t>CLOUD-BASED ORCHESTRATION</a:t>
              </a:r>
            </a:p>
          </p:txBody>
        </p:sp>
      </p:grpSp>
      <p:sp>
        <p:nvSpPr>
          <p:cNvPr id="101" name="TextBox 100"/>
          <p:cNvSpPr txBox="1"/>
          <p:nvPr/>
        </p:nvSpPr>
        <p:spPr bwMode="auto">
          <a:xfrm>
            <a:off x="540358" y="4346766"/>
            <a:ext cx="685166" cy="18440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78">
              <a:defRPr/>
            </a:pPr>
            <a:r>
              <a:rPr lang="en-US" sz="599" kern="0" dirty="0">
                <a:solidFill>
                  <a:sysClr val="windowText" lastClr="000000"/>
                </a:solidFill>
              </a:rPr>
              <a:t>Storage Connector</a:t>
            </a:r>
          </a:p>
        </p:txBody>
      </p:sp>
      <p:pic>
        <p:nvPicPr>
          <p:cNvPr id="1028" name="Picture 4" descr="https://upload.wikimedia.org/wikipedia/commons/f/ff/Windows_Azure_log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3204" y="1485204"/>
            <a:ext cx="1482638" cy="3412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vignette1.wikia.nocookie.net/logopedia/images/6/69/AT%26T_logo_2005.png/revision/latest?cb=2010062814213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9644" y="2524522"/>
            <a:ext cx="725505" cy="3264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580" y="3568659"/>
            <a:ext cx="711634" cy="151673"/>
          </a:xfrm>
          <a:prstGeom prst="rect">
            <a:avLst/>
          </a:prstGeom>
        </p:spPr>
      </p:pic>
      <p:pic>
        <p:nvPicPr>
          <p:cNvPr id="125" name="Picture 131" descr="Server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515" y="3805557"/>
            <a:ext cx="307114" cy="516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" name="TextBox 134"/>
          <p:cNvSpPr txBox="1"/>
          <p:nvPr/>
        </p:nvSpPr>
        <p:spPr bwMode="auto">
          <a:xfrm>
            <a:off x="2350623" y="4315063"/>
            <a:ext cx="685166" cy="18440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78">
              <a:defRPr/>
            </a:pPr>
            <a:r>
              <a:rPr lang="en-US" sz="599" kern="0" dirty="0">
                <a:solidFill>
                  <a:sysClr val="windowText" lastClr="000000"/>
                </a:solidFill>
              </a:rPr>
              <a:t>Storage Connector</a:t>
            </a:r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5107" y="3583738"/>
            <a:ext cx="711634" cy="151673"/>
          </a:xfrm>
          <a:prstGeom prst="rect">
            <a:avLst/>
          </a:prstGeom>
        </p:spPr>
      </p:pic>
      <p:pic>
        <p:nvPicPr>
          <p:cNvPr id="138" name="Picture 131" descr="Server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0985" y="3739912"/>
            <a:ext cx="307114" cy="516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" name="Rectangle 144"/>
          <p:cNvSpPr/>
          <p:nvPr/>
        </p:nvSpPr>
        <p:spPr bwMode="auto">
          <a:xfrm>
            <a:off x="546366" y="3372371"/>
            <a:ext cx="1600203" cy="1386539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4378">
              <a:defRPr/>
            </a:pPr>
            <a:endParaRPr lang="en-US" sz="1399" kern="0" dirty="0">
              <a:solidFill>
                <a:srgbClr val="0070C0"/>
              </a:solidFill>
              <a:latin typeface="Trebuchet MS"/>
              <a:cs typeface="Trebuchet MS"/>
            </a:endParaRPr>
          </a:p>
        </p:txBody>
      </p:sp>
      <p:sp>
        <p:nvSpPr>
          <p:cNvPr id="146" name="Rectangle 145"/>
          <p:cNvSpPr/>
          <p:nvPr/>
        </p:nvSpPr>
        <p:spPr bwMode="auto">
          <a:xfrm>
            <a:off x="2386185" y="3372371"/>
            <a:ext cx="1580648" cy="1365635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4378">
              <a:defRPr/>
            </a:pPr>
            <a:endParaRPr lang="en-US" sz="1399" kern="0" dirty="0">
              <a:solidFill>
                <a:srgbClr val="0070C0"/>
              </a:solidFill>
              <a:latin typeface="Trebuchet MS"/>
              <a:cs typeface="Trebuchet MS"/>
            </a:endParaRPr>
          </a:p>
        </p:txBody>
      </p:sp>
      <p:sp>
        <p:nvSpPr>
          <p:cNvPr id="147" name="TextBox 146"/>
          <p:cNvSpPr txBox="1"/>
          <p:nvPr/>
        </p:nvSpPr>
        <p:spPr bwMode="auto">
          <a:xfrm>
            <a:off x="703795" y="3360474"/>
            <a:ext cx="1121324" cy="199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699" b="1" kern="0" dirty="0">
                <a:solidFill>
                  <a:srgbClr val="0070C0"/>
                </a:solidFill>
                <a:latin typeface="Trebuchet MS"/>
                <a:cs typeface="Trebuchet MS"/>
              </a:rPr>
              <a:t>U.S. HOSTED CLOUD</a:t>
            </a:r>
          </a:p>
        </p:txBody>
      </p:sp>
      <p:sp>
        <p:nvSpPr>
          <p:cNvPr id="148" name="TextBox 147"/>
          <p:cNvSpPr txBox="1"/>
          <p:nvPr/>
        </p:nvSpPr>
        <p:spPr bwMode="auto">
          <a:xfrm>
            <a:off x="2667599" y="3383144"/>
            <a:ext cx="1121324" cy="19992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699" b="1" kern="0" dirty="0">
                <a:solidFill>
                  <a:srgbClr val="0070C0"/>
                </a:solidFill>
                <a:latin typeface="Trebuchet MS"/>
                <a:cs typeface="Trebuchet MS"/>
              </a:rPr>
              <a:t>E.U. HOSTED CLOUD</a:t>
            </a:r>
          </a:p>
        </p:txBody>
      </p:sp>
      <p:sp>
        <p:nvSpPr>
          <p:cNvPr id="149" name="TextBox 148"/>
          <p:cNvSpPr txBox="1"/>
          <p:nvPr/>
        </p:nvSpPr>
        <p:spPr bwMode="auto">
          <a:xfrm>
            <a:off x="4544482" y="2117507"/>
            <a:ext cx="685166" cy="18440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78">
              <a:defRPr/>
            </a:pPr>
            <a:r>
              <a:rPr lang="en-US" sz="599" kern="0" dirty="0">
                <a:solidFill>
                  <a:sysClr val="windowText" lastClr="000000"/>
                </a:solidFill>
              </a:rPr>
              <a:t>Storage Connector</a:t>
            </a:r>
          </a:p>
        </p:txBody>
      </p:sp>
      <p:pic>
        <p:nvPicPr>
          <p:cNvPr id="150" name="Picture 131" descr="Server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1852" y="1589357"/>
            <a:ext cx="307114" cy="516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utoShape 24" descr="https://cdn.auth0.com/docs/media/addons/azure_blob.svg"/>
          <p:cNvSpPr>
            <a:spLocks noChangeAspect="1" noChangeArrowheads="1"/>
          </p:cNvSpPr>
          <p:nvPr/>
        </p:nvSpPr>
        <p:spPr bwMode="auto">
          <a:xfrm>
            <a:off x="159661" y="-144328"/>
            <a:ext cx="304518" cy="3045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355" tIns="45678" rIns="91355" bIns="45678" numCol="1" anchor="t" anchorCtr="0" compatLnSpc="1">
            <a:prstTxWarp prst="textNoShape">
              <a:avLst/>
            </a:prstTxWarp>
          </a:bodyPr>
          <a:lstStyle/>
          <a:p>
            <a:pPr defTabSz="914378"/>
            <a:endParaRPr lang="en-US" sz="1798" kern="0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1683" y="1887283"/>
            <a:ext cx="1537120" cy="3472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7" name="TextBox 79"/>
          <p:cNvSpPr txBox="1">
            <a:spLocks noChangeArrowheads="1"/>
          </p:cNvSpPr>
          <p:nvPr/>
        </p:nvSpPr>
        <p:spPr bwMode="auto">
          <a:xfrm>
            <a:off x="7504738" y="1000104"/>
            <a:ext cx="922201" cy="30764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 defTabSz="914378" eaLnBrk="1" hangingPunct="1"/>
            <a:r>
              <a:rPr lang="en-US" sz="1399" kern="0" dirty="0">
                <a:solidFill>
                  <a:schemeClr val="bg1"/>
                </a:solidFill>
                <a:latin typeface="Helvetica"/>
                <a:cs typeface="Helvetica"/>
              </a:rPr>
              <a:t>MODE</a:t>
            </a:r>
          </a:p>
        </p:txBody>
      </p:sp>
      <p:sp>
        <p:nvSpPr>
          <p:cNvPr id="100" name="Rectangle 99"/>
          <p:cNvSpPr/>
          <p:nvPr/>
        </p:nvSpPr>
        <p:spPr bwMode="auto">
          <a:xfrm>
            <a:off x="4251959" y="2398171"/>
            <a:ext cx="2671794" cy="817138"/>
          </a:xfrm>
          <a:prstGeom prst="rect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4378">
              <a:defRPr/>
            </a:pPr>
            <a:endParaRPr lang="en-US" sz="1399" kern="0" dirty="0">
              <a:solidFill>
                <a:sysClr val="windowText" lastClr="000000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 bwMode="auto">
          <a:xfrm>
            <a:off x="4537115" y="3008689"/>
            <a:ext cx="685166" cy="18440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78">
              <a:defRPr/>
            </a:pPr>
            <a:r>
              <a:rPr lang="en-US" sz="599" kern="0" dirty="0">
                <a:solidFill>
                  <a:sysClr val="windowText" lastClr="000000"/>
                </a:solidFill>
              </a:rPr>
              <a:t>Storage Connector</a:t>
            </a:r>
          </a:p>
        </p:txBody>
      </p:sp>
      <p:pic>
        <p:nvPicPr>
          <p:cNvPr id="104" name="Picture 131" descr="Server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485" y="2480539"/>
            <a:ext cx="307114" cy="516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Rectangle 106"/>
          <p:cNvSpPr/>
          <p:nvPr/>
        </p:nvSpPr>
        <p:spPr bwMode="auto">
          <a:xfrm>
            <a:off x="4247207" y="3272306"/>
            <a:ext cx="2671794" cy="817138"/>
          </a:xfrm>
          <a:prstGeom prst="rect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4378">
              <a:defRPr/>
            </a:pPr>
            <a:endParaRPr lang="en-US" sz="1399" kern="0" dirty="0">
              <a:solidFill>
                <a:sysClr val="windowText" lastClr="00000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 bwMode="auto">
          <a:xfrm>
            <a:off x="4532363" y="3882825"/>
            <a:ext cx="685166" cy="18440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78">
              <a:defRPr/>
            </a:pPr>
            <a:r>
              <a:rPr lang="en-US" sz="599" kern="0" dirty="0">
                <a:solidFill>
                  <a:sysClr val="windowText" lastClr="000000"/>
                </a:solidFill>
              </a:rPr>
              <a:t>Storage Connector</a:t>
            </a:r>
          </a:p>
        </p:txBody>
      </p:sp>
      <p:pic>
        <p:nvPicPr>
          <p:cNvPr id="113" name="Picture 131" descr="Server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9733" y="3354674"/>
            <a:ext cx="307114" cy="516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Rectangle 113"/>
          <p:cNvSpPr/>
          <p:nvPr/>
        </p:nvSpPr>
        <p:spPr bwMode="auto">
          <a:xfrm>
            <a:off x="4239507" y="4159054"/>
            <a:ext cx="2671794" cy="817138"/>
          </a:xfrm>
          <a:prstGeom prst="rect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4378">
              <a:defRPr/>
            </a:pPr>
            <a:endParaRPr lang="en-US" sz="1399" kern="0" dirty="0">
              <a:solidFill>
                <a:sysClr val="windowText" lastClr="000000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 bwMode="auto">
          <a:xfrm>
            <a:off x="4524662" y="4769572"/>
            <a:ext cx="685166" cy="18440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78">
              <a:defRPr/>
            </a:pPr>
            <a:r>
              <a:rPr lang="en-US" sz="599" kern="0" dirty="0">
                <a:solidFill>
                  <a:sysClr val="windowText" lastClr="000000"/>
                </a:solidFill>
              </a:rPr>
              <a:t>Storage Connector</a:t>
            </a:r>
          </a:p>
        </p:txBody>
      </p:sp>
      <p:pic>
        <p:nvPicPr>
          <p:cNvPr id="116" name="Picture 131" descr="Server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2032" y="4241421"/>
            <a:ext cx="307114" cy="516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" name="TextBox 116"/>
          <p:cNvSpPr txBox="1"/>
          <p:nvPr/>
        </p:nvSpPr>
        <p:spPr bwMode="auto">
          <a:xfrm>
            <a:off x="7440030" y="2578789"/>
            <a:ext cx="1126290" cy="13837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78">
              <a:defRPr/>
            </a:pPr>
            <a:r>
              <a:rPr lang="en-US" sz="899" kern="0" dirty="0">
                <a:solidFill>
                  <a:sysClr val="windowText" lastClr="000000"/>
                </a:solidFill>
              </a:rPr>
              <a:t>AT&amp;T Hosted</a:t>
            </a:r>
          </a:p>
        </p:txBody>
      </p:sp>
      <p:sp>
        <p:nvSpPr>
          <p:cNvPr id="118" name="TextBox 117"/>
          <p:cNvSpPr txBox="1"/>
          <p:nvPr/>
        </p:nvSpPr>
        <p:spPr bwMode="auto">
          <a:xfrm>
            <a:off x="5369788" y="3885652"/>
            <a:ext cx="1322726" cy="922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78">
              <a:defRPr/>
            </a:pPr>
            <a:r>
              <a:rPr lang="en-US" sz="599" kern="0" dirty="0">
                <a:solidFill>
                  <a:sysClr val="windowText" lastClr="000000"/>
                </a:solidFill>
              </a:rPr>
              <a:t>AWS VPCs (Virtual Private Cloud)</a:t>
            </a:r>
          </a:p>
        </p:txBody>
      </p:sp>
      <p:sp>
        <p:nvSpPr>
          <p:cNvPr id="119" name="TextBox 118"/>
          <p:cNvSpPr txBox="1"/>
          <p:nvPr/>
        </p:nvSpPr>
        <p:spPr bwMode="auto">
          <a:xfrm>
            <a:off x="7530647" y="4148798"/>
            <a:ext cx="723851" cy="41511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78">
              <a:defRPr/>
            </a:pPr>
            <a:r>
              <a:rPr lang="en-US" sz="899" kern="0" dirty="0">
                <a:solidFill>
                  <a:sysClr val="windowText" lastClr="000000"/>
                </a:solidFill>
              </a:rPr>
              <a:t>On Premise Private Cloud</a:t>
            </a:r>
          </a:p>
        </p:txBody>
      </p:sp>
      <p:pic>
        <p:nvPicPr>
          <p:cNvPr id="126" name="Picture 20" descr="https://upload.wikimedia.org/wikipedia/commons/thumb/e/ed/AWS_Simple_Icons_Storage_Amazon_S3_Bucket_with_Objects.svg/2000px-AWS_Simple_Icons_Storage_Amazon_S3_Bucket_with_Objects.svg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2872" y="3203593"/>
            <a:ext cx="555704" cy="5557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TextBox 126"/>
          <p:cNvSpPr txBox="1"/>
          <p:nvPr/>
        </p:nvSpPr>
        <p:spPr bwMode="auto">
          <a:xfrm>
            <a:off x="5678140" y="3778754"/>
            <a:ext cx="685166" cy="922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78">
              <a:defRPr/>
            </a:pPr>
            <a:r>
              <a:rPr lang="en-US" sz="599" kern="0" dirty="0">
                <a:solidFill>
                  <a:sysClr val="windowText" lastClr="000000"/>
                </a:solidFill>
              </a:rPr>
              <a:t>S3 Bucket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5621099" y="4560342"/>
            <a:ext cx="636735" cy="20922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 defTabSz="914378"/>
            <a:r>
              <a:rPr lang="en-US" sz="500" kern="0" dirty="0">
                <a:solidFill>
                  <a:sysClr val="windowText" lastClr="000000"/>
                </a:solidFill>
                <a:latin typeface="Verdana"/>
              </a:rPr>
              <a:t>3</a:t>
            </a:r>
            <a:r>
              <a:rPr lang="en-US" sz="500" kern="0" baseline="30000" dirty="0">
                <a:solidFill>
                  <a:sysClr val="windowText" lastClr="000000"/>
                </a:solidFill>
                <a:latin typeface="Verdana"/>
              </a:rPr>
              <a:t>rd</a:t>
            </a:r>
            <a:r>
              <a:rPr lang="en-US" sz="500" kern="0" dirty="0">
                <a:solidFill>
                  <a:sysClr val="windowText" lastClr="000000"/>
                </a:solidFill>
                <a:latin typeface="Verdana"/>
              </a:rPr>
              <a:t> Party</a:t>
            </a:r>
          </a:p>
          <a:p>
            <a:pPr algn="ctr" defTabSz="914378"/>
            <a:r>
              <a:rPr lang="en-US" sz="500" kern="0" dirty="0">
                <a:solidFill>
                  <a:sysClr val="windowText" lastClr="000000"/>
                </a:solidFill>
                <a:latin typeface="Verdana"/>
              </a:rPr>
              <a:t>NAS</a:t>
            </a:r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3000" r="97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0011" y="4367602"/>
            <a:ext cx="300232" cy="142378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0" name="TextBox 129"/>
          <p:cNvSpPr txBox="1"/>
          <p:nvPr/>
        </p:nvSpPr>
        <p:spPr>
          <a:xfrm>
            <a:off x="5306299" y="4549700"/>
            <a:ext cx="427264" cy="18830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914378">
              <a:lnSpc>
                <a:spcPct val="85000"/>
              </a:lnSpc>
            </a:pPr>
            <a:r>
              <a:rPr lang="en-US" sz="500" kern="0" dirty="0">
                <a:solidFill>
                  <a:sysClr val="windowText" lastClr="000000"/>
                </a:solidFill>
                <a:latin typeface="+mj-lt"/>
                <a:cs typeface="MetaNormalLF-Roman"/>
              </a:rPr>
              <a:t>EMC</a:t>
            </a:r>
          </a:p>
          <a:p>
            <a:pPr defTabSz="914378">
              <a:lnSpc>
                <a:spcPct val="85000"/>
              </a:lnSpc>
            </a:pPr>
            <a:r>
              <a:rPr lang="en-US" sz="500" kern="0" dirty="0">
                <a:solidFill>
                  <a:sysClr val="windowText" lastClr="000000"/>
                </a:solidFill>
                <a:latin typeface="+mj-lt"/>
                <a:cs typeface="MetaNormalLF-Roman"/>
              </a:rPr>
              <a:t>NAS </a:t>
            </a:r>
          </a:p>
        </p:txBody>
      </p:sp>
      <p:pic>
        <p:nvPicPr>
          <p:cNvPr id="131" name="Picture 130" descr="storage subsystem.pn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3353" y="4356355"/>
            <a:ext cx="258377" cy="152447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2" name="TextBox 131"/>
          <p:cNvSpPr txBox="1"/>
          <p:nvPr/>
        </p:nvSpPr>
        <p:spPr>
          <a:xfrm>
            <a:off x="6257834" y="4716467"/>
            <a:ext cx="427264" cy="18830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 defTabSz="914378">
              <a:lnSpc>
                <a:spcPct val="85000"/>
              </a:lnSpc>
            </a:pPr>
            <a:r>
              <a:rPr lang="en-US" sz="500" kern="0" dirty="0">
                <a:solidFill>
                  <a:sysClr val="windowText" lastClr="000000"/>
                </a:solidFill>
                <a:latin typeface="+mj-lt"/>
                <a:cs typeface="MetaNormalLF-Roman"/>
              </a:rPr>
              <a:t>EMC</a:t>
            </a:r>
          </a:p>
          <a:p>
            <a:pPr algn="ctr" defTabSz="914378">
              <a:lnSpc>
                <a:spcPct val="85000"/>
              </a:lnSpc>
            </a:pPr>
            <a:r>
              <a:rPr lang="en-US" sz="500" kern="0" dirty="0">
                <a:solidFill>
                  <a:sysClr val="windowText" lastClr="000000"/>
                </a:solidFill>
                <a:latin typeface="+mj-lt"/>
                <a:cs typeface="MetaNormalLF-Roman"/>
              </a:rPr>
              <a:t>ECS / ATMOS </a:t>
            </a:r>
          </a:p>
        </p:txBody>
      </p:sp>
      <p:pic>
        <p:nvPicPr>
          <p:cNvPr id="136" name="Picture 135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0586" y="4261639"/>
            <a:ext cx="123919" cy="381251"/>
          </a:xfrm>
          <a:prstGeom prst="rect">
            <a:avLst/>
          </a:prstGeom>
          <a:effectLst/>
        </p:spPr>
      </p:pic>
      <p:sp>
        <p:nvSpPr>
          <p:cNvPr id="144" name="TextBox 143"/>
          <p:cNvSpPr txBox="1"/>
          <p:nvPr/>
        </p:nvSpPr>
        <p:spPr bwMode="auto">
          <a:xfrm>
            <a:off x="7440031" y="3337913"/>
            <a:ext cx="1096847" cy="27674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78">
              <a:defRPr/>
            </a:pPr>
            <a:r>
              <a:rPr lang="en-US" sz="899" kern="0" dirty="0">
                <a:solidFill>
                  <a:sysClr val="windowText" lastClr="000000"/>
                </a:solidFill>
              </a:rPr>
              <a:t>AWS VPCs (Virtual Private Cloud)</a:t>
            </a:r>
          </a:p>
        </p:txBody>
      </p:sp>
      <p:sp>
        <p:nvSpPr>
          <p:cNvPr id="151" name="TextBox 150"/>
          <p:cNvSpPr txBox="1"/>
          <p:nvPr/>
        </p:nvSpPr>
        <p:spPr bwMode="auto">
          <a:xfrm>
            <a:off x="7341722" y="1595685"/>
            <a:ext cx="1380693" cy="27674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78">
              <a:defRPr/>
            </a:pPr>
            <a:r>
              <a:rPr lang="en-US" sz="899" kern="0" dirty="0">
                <a:solidFill>
                  <a:sysClr val="windowText" lastClr="000000"/>
                </a:solidFill>
              </a:rPr>
              <a:t>VPCs (Virtual Private Azure Instance)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3443" y="1542122"/>
            <a:ext cx="1464901" cy="955618"/>
          </a:xfrm>
          <a:prstGeom prst="rect">
            <a:avLst/>
          </a:prstGeom>
        </p:spPr>
      </p:pic>
      <p:pic>
        <p:nvPicPr>
          <p:cNvPr id="81" name="Picture 112" descr="documentuum.pn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3683" y="3875855"/>
            <a:ext cx="322504" cy="319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115" descr="documentuum.pn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4919" y="3875855"/>
            <a:ext cx="322504" cy="319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123" descr="documentuum.pn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0369" y="3816004"/>
            <a:ext cx="315446" cy="3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128" descr="documentuum.pn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0658" y="3816004"/>
            <a:ext cx="315446" cy="3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84"/>
          <p:cNvSpPr txBox="1"/>
          <p:nvPr/>
        </p:nvSpPr>
        <p:spPr bwMode="auto">
          <a:xfrm>
            <a:off x="3007884" y="4341194"/>
            <a:ext cx="685166" cy="18440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78">
              <a:defRPr/>
            </a:pPr>
            <a:r>
              <a:rPr lang="en-US" sz="599" kern="0" dirty="0" smtClean="0">
                <a:solidFill>
                  <a:sysClr val="windowText" lastClr="000000"/>
                </a:solidFill>
              </a:rPr>
              <a:t>Syncplicity </a:t>
            </a:r>
          </a:p>
          <a:p>
            <a:pPr algn="ctr" defTabSz="914378">
              <a:defRPr/>
            </a:pPr>
            <a:r>
              <a:rPr lang="en-US" sz="599" kern="0" dirty="0" smtClean="0">
                <a:solidFill>
                  <a:sysClr val="windowText" lastClr="000000"/>
                </a:solidFill>
              </a:rPr>
              <a:t>Storage</a:t>
            </a:r>
            <a:endParaRPr lang="en-US" sz="599" kern="0" dirty="0">
              <a:solidFill>
                <a:sysClr val="windowText" lastClr="00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 bwMode="auto">
          <a:xfrm>
            <a:off x="1253683" y="4332426"/>
            <a:ext cx="685166" cy="18440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78">
              <a:defRPr/>
            </a:pPr>
            <a:r>
              <a:rPr lang="en-US" sz="599" kern="0" dirty="0" smtClean="0">
                <a:solidFill>
                  <a:sysClr val="windowText" lastClr="000000"/>
                </a:solidFill>
              </a:rPr>
              <a:t>Syncplicity </a:t>
            </a:r>
          </a:p>
          <a:p>
            <a:pPr algn="ctr" defTabSz="914378">
              <a:defRPr/>
            </a:pPr>
            <a:r>
              <a:rPr lang="en-US" sz="599" kern="0" dirty="0" smtClean="0">
                <a:solidFill>
                  <a:sysClr val="windowText" lastClr="000000"/>
                </a:solidFill>
              </a:rPr>
              <a:t>Storage</a:t>
            </a:r>
            <a:endParaRPr lang="en-US" sz="599" kern="0" dirty="0">
              <a:solidFill>
                <a:sysClr val="windowText" lastClr="00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0136" y="4259987"/>
            <a:ext cx="123919" cy="381251"/>
          </a:xfrm>
          <a:prstGeom prst="rect">
            <a:avLst/>
          </a:prstGeom>
          <a:effectLst/>
        </p:spPr>
      </p:pic>
      <p:grpSp>
        <p:nvGrpSpPr>
          <p:cNvPr id="59" name="Group 58"/>
          <p:cNvGrpSpPr/>
          <p:nvPr/>
        </p:nvGrpSpPr>
        <p:grpSpPr>
          <a:xfrm>
            <a:off x="2057044" y="1496958"/>
            <a:ext cx="2242648" cy="1314364"/>
            <a:chOff x="443080" y="2724151"/>
            <a:chExt cx="2244725" cy="1489970"/>
          </a:xfrm>
        </p:grpSpPr>
        <p:sp>
          <p:nvSpPr>
            <p:cNvPr id="60" name="Rectangle 59"/>
            <p:cNvSpPr/>
            <p:nvPr/>
          </p:nvSpPr>
          <p:spPr bwMode="auto">
            <a:xfrm>
              <a:off x="762000" y="2724151"/>
              <a:ext cx="1564199" cy="1483386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914378">
                <a:defRPr/>
              </a:pPr>
              <a:endParaRPr lang="en-US" sz="1399" kern="0" dirty="0">
                <a:solidFill>
                  <a:sysClr val="windowText" lastClr="00000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61" name="TextBox 60"/>
            <p:cNvSpPr txBox="1"/>
            <p:nvPr/>
          </p:nvSpPr>
          <p:spPr bwMode="auto">
            <a:xfrm>
              <a:off x="443080" y="3987483"/>
              <a:ext cx="2244725" cy="2266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378">
                <a:defRPr/>
              </a:pPr>
              <a:r>
                <a:rPr lang="en-US" sz="699" b="1" kern="0" dirty="0">
                  <a:solidFill>
                    <a:srgbClr val="C00000"/>
                  </a:solidFill>
                  <a:latin typeface="Trebuchet MS"/>
                  <a:cs typeface="Trebuchet MS"/>
                </a:rPr>
                <a:t>CLOUD-BASED ORCHESTRATION</a:t>
              </a:r>
            </a:p>
          </p:txBody>
        </p:sp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5344" y="1564545"/>
            <a:ext cx="1464901" cy="955618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 bwMode="auto">
          <a:xfrm>
            <a:off x="752908" y="1456323"/>
            <a:ext cx="1121324" cy="199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699" b="1" kern="0" dirty="0">
                <a:solidFill>
                  <a:srgbClr val="0070C0"/>
                </a:solidFill>
                <a:latin typeface="Trebuchet MS"/>
                <a:cs typeface="Trebuchet MS"/>
              </a:rPr>
              <a:t>U.S. HOSTED CLOUD</a:t>
            </a:r>
          </a:p>
        </p:txBody>
      </p:sp>
      <p:sp>
        <p:nvSpPr>
          <p:cNvPr id="64" name="TextBox 63"/>
          <p:cNvSpPr txBox="1"/>
          <p:nvPr/>
        </p:nvSpPr>
        <p:spPr bwMode="auto">
          <a:xfrm>
            <a:off x="2323999" y="1483747"/>
            <a:ext cx="1121324" cy="19992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699" b="1" kern="0" dirty="0">
                <a:solidFill>
                  <a:srgbClr val="0070C0"/>
                </a:solidFill>
                <a:latin typeface="Trebuchet MS"/>
                <a:cs typeface="Trebuchet MS"/>
              </a:rPr>
              <a:t>E.U. HOSTED CLOUD</a:t>
            </a:r>
          </a:p>
        </p:txBody>
      </p:sp>
    </p:spTree>
    <p:extLst>
      <p:ext uri="{BB962C8B-B14F-4D97-AF65-F5344CB8AC3E}">
        <p14:creationId xmlns:p14="http://schemas.microsoft.com/office/powerpoint/2010/main" val="180521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4000" y="2560320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/>
            <a:endParaRPr lang="en-US" sz="160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4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318703"/>
            <a:ext cx="9144000" cy="51675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460" y="4758"/>
            <a:ext cx="9135540" cy="5138742"/>
          </a:xfrm>
          <a:prstGeom prst="rect">
            <a:avLst/>
          </a:prstGeom>
          <a:solidFill>
            <a:schemeClr val="bg1">
              <a:alpha val="4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066" tIns="456777" rIns="274066" rtlCol="0" anchor="t"/>
          <a:lstStyle/>
          <a:p>
            <a:pPr marL="285493" indent="-285493">
              <a:spcAft>
                <a:spcPts val="599"/>
              </a:spcAft>
              <a:buFont typeface="Arial"/>
              <a:buChar char="•"/>
            </a:pPr>
            <a:endParaRPr lang="en-US" sz="1399" dirty="0">
              <a:solidFill>
                <a:schemeClr val="bg1"/>
              </a:solidFill>
            </a:endParaRPr>
          </a:p>
        </p:txBody>
      </p:sp>
      <p:sp>
        <p:nvSpPr>
          <p:cNvPr id="13" name="Rect 8"/>
          <p:cNvSpPr>
            <a:spLocks noGrp="1" noChangeArrowheads="1"/>
          </p:cNvSpPr>
          <p:nvPr/>
        </p:nvSpPr>
        <p:spPr>
          <a:xfrm>
            <a:off x="47775" y="474828"/>
            <a:ext cx="9040649" cy="459785"/>
          </a:xfrm>
          <a:prstGeom prst="rect">
            <a:avLst/>
          </a:prstGeom>
          <a:ln w="9525" cap="flat" cmpd="sng">
            <a:noFill/>
            <a:prstDash/>
          </a:ln>
          <a:effectLst/>
        </p:spPr>
        <p:txBody>
          <a:bodyPr wrap="square" lIns="91355" tIns="45678" rIns="91355" bIns="45678" anchor="ctr">
            <a:spAutoFit/>
          </a:bodyPr>
          <a:lstStyle/>
          <a:p>
            <a:pPr algn="ctr" defTabSz="456778">
              <a:lnSpc>
                <a:spcPct val="102000"/>
              </a:lnSpc>
            </a:pPr>
            <a:r>
              <a:rPr lang="en-US" altLang="ko-KR" sz="2400" dirty="0" smtClean="0">
                <a:solidFill>
                  <a:srgbClr val="2B95DD"/>
                </a:solidFill>
                <a:latin typeface="Helvetica Light"/>
                <a:cs typeface="Helvetica Light"/>
              </a:rPr>
              <a:t>Syncplicity </a:t>
            </a:r>
            <a:r>
              <a:rPr lang="mr-IN" altLang="ko-KR" sz="2400" dirty="0" smtClean="0">
                <a:solidFill>
                  <a:srgbClr val="2B95DD"/>
                </a:solidFill>
                <a:latin typeface="Helvetica Light"/>
                <a:cs typeface="Helvetica Light"/>
              </a:rPr>
              <a:t>–</a:t>
            </a:r>
            <a:r>
              <a:rPr lang="en-US" altLang="ko-KR" sz="2400" dirty="0" smtClean="0">
                <a:solidFill>
                  <a:srgbClr val="2B95DD"/>
                </a:solidFill>
                <a:latin typeface="Helvetica Light"/>
                <a:cs typeface="Helvetica Light"/>
              </a:rPr>
              <a:t> Enterprise File Sync &amp; Share Solution (EFSS)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-15240" y="5014392"/>
            <a:ext cx="9144000" cy="124028"/>
          </a:xfrm>
          <a:prstGeom prst="rect">
            <a:avLst/>
          </a:prstGeom>
          <a:solidFill>
            <a:srgbClr val="4A5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3720" y="1159590"/>
            <a:ext cx="5054600" cy="31839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040" y="4437013"/>
            <a:ext cx="2062480" cy="52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7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318703"/>
            <a:ext cx="9144000" cy="51675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460" y="4758"/>
            <a:ext cx="9135540" cy="5138742"/>
          </a:xfrm>
          <a:prstGeom prst="rect">
            <a:avLst/>
          </a:prstGeom>
          <a:solidFill>
            <a:schemeClr val="bg1">
              <a:alpha val="4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066" tIns="456777" rIns="274066" rtlCol="0" anchor="t"/>
          <a:lstStyle/>
          <a:p>
            <a:pPr marL="285493" indent="-285493">
              <a:spcAft>
                <a:spcPts val="599"/>
              </a:spcAft>
              <a:buFont typeface="Arial"/>
              <a:buChar char="•"/>
            </a:pPr>
            <a:endParaRPr lang="en-US" sz="1399" dirty="0">
              <a:solidFill>
                <a:schemeClr val="bg1"/>
              </a:solidFill>
            </a:endParaRPr>
          </a:p>
        </p:txBody>
      </p:sp>
      <p:sp>
        <p:nvSpPr>
          <p:cNvPr id="13" name="Rect 8"/>
          <p:cNvSpPr>
            <a:spLocks noGrp="1" noChangeArrowheads="1"/>
          </p:cNvSpPr>
          <p:nvPr/>
        </p:nvSpPr>
        <p:spPr>
          <a:xfrm>
            <a:off x="47775" y="470244"/>
            <a:ext cx="9040649" cy="468954"/>
          </a:xfrm>
          <a:prstGeom prst="rect">
            <a:avLst/>
          </a:prstGeom>
          <a:ln w="9525" cap="flat" cmpd="sng">
            <a:noFill/>
            <a:prstDash/>
          </a:ln>
          <a:effectLst/>
        </p:spPr>
        <p:txBody>
          <a:bodyPr wrap="square" lIns="91355" tIns="45678" rIns="91355" bIns="45678" anchor="ctr">
            <a:spAutoFit/>
          </a:bodyPr>
          <a:lstStyle/>
          <a:p>
            <a:pPr algn="ctr" defTabSz="456778">
              <a:lnSpc>
                <a:spcPct val="102000"/>
              </a:lnSpc>
            </a:pPr>
            <a:r>
              <a:rPr lang="en-US" altLang="ko-KR" sz="2400" dirty="0" smtClean="0">
                <a:solidFill>
                  <a:srgbClr val="2B95DD"/>
                </a:solidFill>
                <a:latin typeface="Helvetica Light"/>
                <a:cs typeface="Helvetica Light"/>
              </a:rPr>
              <a:t>Syncplicity </a:t>
            </a:r>
            <a:r>
              <a:rPr lang="mr-IN" altLang="ko-KR" sz="2400" dirty="0" smtClean="0">
                <a:solidFill>
                  <a:srgbClr val="2B95DD"/>
                </a:solidFill>
                <a:latin typeface="Helvetica Light"/>
                <a:cs typeface="Helvetica Light"/>
              </a:rPr>
              <a:t>–</a:t>
            </a:r>
            <a:r>
              <a:rPr lang="en-US" altLang="ko-KR" sz="2400" dirty="0" smtClean="0">
                <a:solidFill>
                  <a:srgbClr val="2B95DD"/>
                </a:solidFill>
                <a:latin typeface="Helvetica Light"/>
                <a:cs typeface="Helvetica Light"/>
              </a:rPr>
              <a:t> Web &amp; Mobile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-15240" y="5014392"/>
            <a:ext cx="9144000" cy="124028"/>
          </a:xfrm>
          <a:prstGeom prst="rect">
            <a:avLst/>
          </a:prstGeom>
          <a:solidFill>
            <a:srgbClr val="4A5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040" y="4437013"/>
            <a:ext cx="2062480" cy="5218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322" y="1137920"/>
            <a:ext cx="5237705" cy="3108960"/>
          </a:xfrm>
          <a:prstGeom prst="rect">
            <a:avLst/>
          </a:prstGeom>
        </p:spPr>
      </p:pic>
      <p:pic>
        <p:nvPicPr>
          <p:cNvPr id="10" name="cardbased-navi-ipho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10364" y="396240"/>
            <a:ext cx="2127772" cy="420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318703"/>
            <a:ext cx="9144000" cy="51675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460" y="4758"/>
            <a:ext cx="9135540" cy="5138742"/>
          </a:xfrm>
          <a:prstGeom prst="rect">
            <a:avLst/>
          </a:prstGeom>
          <a:solidFill>
            <a:schemeClr val="bg1">
              <a:alpha val="4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066" tIns="456777" rIns="274066" rtlCol="0" anchor="t"/>
          <a:lstStyle/>
          <a:p>
            <a:pPr marL="285493" indent="-285493">
              <a:spcAft>
                <a:spcPts val="599"/>
              </a:spcAft>
              <a:buFont typeface="Arial"/>
              <a:buChar char="•"/>
            </a:pPr>
            <a:endParaRPr lang="en-US" sz="1399" dirty="0">
              <a:solidFill>
                <a:schemeClr val="bg1"/>
              </a:solidFill>
            </a:endParaRPr>
          </a:p>
        </p:txBody>
      </p:sp>
      <p:sp>
        <p:nvSpPr>
          <p:cNvPr id="13" name="Rect 8"/>
          <p:cNvSpPr>
            <a:spLocks noGrp="1" noChangeArrowheads="1"/>
          </p:cNvSpPr>
          <p:nvPr/>
        </p:nvSpPr>
        <p:spPr>
          <a:xfrm>
            <a:off x="47775" y="281891"/>
            <a:ext cx="9040649" cy="845660"/>
          </a:xfrm>
          <a:prstGeom prst="rect">
            <a:avLst/>
          </a:prstGeom>
          <a:ln w="9525" cap="flat" cmpd="sng">
            <a:noFill/>
            <a:prstDash/>
          </a:ln>
          <a:effectLst/>
        </p:spPr>
        <p:txBody>
          <a:bodyPr wrap="square" lIns="91355" tIns="45678" rIns="91355" bIns="45678" anchor="ctr">
            <a:spAutoFit/>
          </a:bodyPr>
          <a:lstStyle/>
          <a:p>
            <a:pPr algn="ctr" defTabSz="456778">
              <a:lnSpc>
                <a:spcPct val="102000"/>
              </a:lnSpc>
            </a:pPr>
            <a:r>
              <a:rPr lang="en-US" altLang="ko-KR" sz="2400" dirty="0" smtClean="0">
                <a:solidFill>
                  <a:srgbClr val="2B95DD"/>
                </a:solidFill>
                <a:latin typeface="Helvetica Light"/>
                <a:cs typeface="Helvetica Light"/>
              </a:rPr>
              <a:t>Accelerating Digital Transformation by </a:t>
            </a:r>
            <a:br>
              <a:rPr lang="en-US" altLang="ko-KR" sz="2400" dirty="0" smtClean="0">
                <a:solidFill>
                  <a:srgbClr val="2B95DD"/>
                </a:solidFill>
                <a:latin typeface="Helvetica Light"/>
                <a:cs typeface="Helvetica Light"/>
              </a:rPr>
            </a:br>
            <a:r>
              <a:rPr lang="en-US" altLang="ko-KR" sz="2400" dirty="0" smtClean="0">
                <a:solidFill>
                  <a:srgbClr val="2B95DD"/>
                </a:solidFill>
                <a:latin typeface="Helvetica Light"/>
                <a:cs typeface="Helvetica Light"/>
              </a:rPr>
              <a:t>Modernizing IT and Empowering the Digital Workplace </a:t>
            </a:r>
            <a:endParaRPr lang="en-US" altLang="ko-KR" sz="2400" dirty="0">
              <a:solidFill>
                <a:srgbClr val="2B95DD"/>
              </a:solidFill>
              <a:latin typeface="Helvetica Light"/>
              <a:cs typeface="Helvetica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331" y="2487261"/>
            <a:ext cx="2207623" cy="6309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69710" lvl="1" algn="ctr">
              <a:spcAft>
                <a:spcPts val="599"/>
              </a:spcAft>
            </a:pPr>
            <a:r>
              <a:rPr lang="en-US" sz="1400" dirty="0" smtClean="0">
                <a:solidFill>
                  <a:srgbClr val="FF9300"/>
                </a:solidFill>
                <a:latin typeface="Helvetica Light" charset="0"/>
                <a:ea typeface="Helvetica Light" charset="0"/>
                <a:cs typeface="Helvetica Light" charset="0"/>
              </a:rPr>
              <a:t>Digital Workplace</a:t>
            </a:r>
            <a:endParaRPr lang="en-US" sz="1100" dirty="0" smtClean="0">
              <a:solidFill>
                <a:srgbClr val="4A5F6B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171450" lvl="1" indent="-171450" defTabSz="913897">
              <a:buFont typeface="Arial" charset="0"/>
              <a:buChar char="•"/>
            </a:pPr>
            <a:endParaRPr lang="en-US" sz="1100" dirty="0" smtClean="0">
              <a:solidFill>
                <a:srgbClr val="4A5F6B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171450" lvl="1" indent="-171450" defTabSz="913897">
              <a:buFont typeface="Arial" charset="0"/>
              <a:buChar char="•"/>
            </a:pPr>
            <a:endParaRPr lang="en-US" sz="1100" dirty="0">
              <a:solidFill>
                <a:srgbClr val="4A5F6B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70216" y="2487261"/>
            <a:ext cx="2266405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69710" lvl="1" algn="ctr">
              <a:spcAft>
                <a:spcPts val="599"/>
              </a:spcAft>
            </a:pPr>
            <a:r>
              <a:rPr lang="en-US" sz="1400" dirty="0" smtClean="0">
                <a:solidFill>
                  <a:srgbClr val="EB8326"/>
                </a:solidFill>
                <a:latin typeface="Helvetica Light" charset="0"/>
                <a:ea typeface="Helvetica Light" charset="0"/>
                <a:cs typeface="Helvetica Light" charset="0"/>
              </a:rPr>
              <a:t>Modernization of IT</a:t>
            </a:r>
            <a:endParaRPr lang="en-US" sz="1100" b="1" dirty="0" smtClean="0">
              <a:solidFill>
                <a:srgbClr val="4A5F6B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lvl="1" defTabSz="913897"/>
            <a:endParaRPr lang="en-US" sz="1100" b="1" dirty="0" smtClean="0">
              <a:solidFill>
                <a:srgbClr val="4A5F6B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lvl="1" defTabSz="913897"/>
            <a:endParaRPr lang="en-US" sz="1100" dirty="0" smtClean="0">
              <a:solidFill>
                <a:srgbClr val="4A5F6B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lvl="1" defTabSz="913897"/>
            <a:endParaRPr lang="en-US" sz="1100" dirty="0" smtClean="0">
              <a:solidFill>
                <a:srgbClr val="4A5F6B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lvl="1" defTabSz="913897"/>
            <a:endParaRPr lang="en-US" sz="1100" b="1" dirty="0">
              <a:solidFill>
                <a:srgbClr val="4A5F6B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5102" y="2487261"/>
            <a:ext cx="235494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69710" lvl="1" algn="ctr">
              <a:spcAft>
                <a:spcPts val="599"/>
              </a:spcAft>
            </a:pPr>
            <a:r>
              <a:rPr lang="en-US" sz="1400" dirty="0" smtClean="0">
                <a:solidFill>
                  <a:srgbClr val="EB8326"/>
                </a:solidFill>
                <a:latin typeface="Helvetica Light" charset="0"/>
                <a:ea typeface="Helvetica Light" charset="0"/>
                <a:cs typeface="Helvetica Light" charset="0"/>
              </a:rPr>
              <a:t>Data Governance</a:t>
            </a:r>
            <a:endParaRPr lang="en-US" sz="1400" dirty="0">
              <a:solidFill>
                <a:srgbClr val="EB8326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1" t="42372" r="84229" b="44750"/>
          <a:stretch/>
        </p:blipFill>
        <p:spPr>
          <a:xfrm>
            <a:off x="3926474" y="1231832"/>
            <a:ext cx="1298666" cy="10884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994" t="62567" r="36960" b="24555"/>
          <a:stretch/>
        </p:blipFill>
        <p:spPr>
          <a:xfrm>
            <a:off x="1314991" y="1284086"/>
            <a:ext cx="1123406" cy="10884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397" t="81010" r="19833" b="6112"/>
          <a:stretch/>
        </p:blipFill>
        <p:spPr>
          <a:xfrm>
            <a:off x="6791591" y="1266668"/>
            <a:ext cx="1298666" cy="108844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-15240" y="5014392"/>
            <a:ext cx="9144000" cy="124028"/>
          </a:xfrm>
          <a:prstGeom prst="rect">
            <a:avLst/>
          </a:prstGeom>
          <a:solidFill>
            <a:srgbClr val="4A5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TextBox 11"/>
          <p:cNvSpPr txBox="1"/>
          <p:nvPr/>
        </p:nvSpPr>
        <p:spPr>
          <a:xfrm>
            <a:off x="1017451" y="2883501"/>
            <a:ext cx="2207623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 defTabSz="913897">
              <a:buFont typeface="Arial" charset="0"/>
              <a:buChar char="•"/>
            </a:pPr>
            <a:r>
              <a:rPr lang="en-US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Helvetica" charset="0"/>
                <a:ea typeface="Helvetica" charset="0"/>
                <a:cs typeface="Helvetica" charset="0"/>
              </a:rPr>
              <a:t>Secure </a:t>
            </a:r>
            <a:r>
              <a:rPr lang="en-US" sz="1100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charset="0"/>
                <a:ea typeface="Helvetica" charset="0"/>
                <a:cs typeface="Helvetica" charset="0"/>
              </a:rPr>
              <a:t>File &amp; </a:t>
            </a:r>
            <a:br>
              <a:rPr lang="en-US" sz="1100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1100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charset="0"/>
                <a:ea typeface="Helvetica" charset="0"/>
                <a:cs typeface="Helvetica" charset="0"/>
              </a:rPr>
              <a:t>Folder </a:t>
            </a:r>
            <a:r>
              <a:rPr lang="en-US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Helvetica" charset="0"/>
                <a:ea typeface="Helvetica" charset="0"/>
                <a:cs typeface="Helvetica" charset="0"/>
              </a:rPr>
              <a:t>Sharing</a:t>
            </a:r>
          </a:p>
          <a:p>
            <a:pPr marL="171450" lvl="1" indent="-171450" defTabSz="913897">
              <a:buFont typeface="Arial" charset="0"/>
              <a:buChar char="•"/>
            </a:pPr>
            <a:r>
              <a:rPr lang="en-US" sz="11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Multi-Folder Sync = </a:t>
            </a:r>
            <a:r>
              <a:rPr lang="en-US" sz="1100" dirty="0" smtClean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Real-Time Backup</a:t>
            </a:r>
          </a:p>
          <a:p>
            <a:pPr marL="171450" lvl="1" indent="-171450" defTabSz="913897">
              <a:buFont typeface="Arial" charset="0"/>
              <a:buChar char="•"/>
            </a:pPr>
            <a:r>
              <a:rPr lang="en-US" sz="11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Access to all Files, </a:t>
            </a:r>
            <a:br>
              <a:rPr lang="en-US" sz="11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11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Anytime, Anywhere – </a:t>
            </a:r>
            <a:r>
              <a:rPr lang="en-US" sz="1100" dirty="0" smtClean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No </a:t>
            </a:r>
            <a:r>
              <a:rPr lang="en-US" sz="11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VPN </a:t>
            </a:r>
            <a:r>
              <a:rPr lang="en-US" sz="1100" dirty="0" smtClean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required</a:t>
            </a:r>
          </a:p>
          <a:p>
            <a:pPr marL="171450" lvl="1" indent="-171450" defTabSz="913897">
              <a:buFont typeface="Arial" charset="0"/>
              <a:buChar char="•"/>
            </a:pPr>
            <a:r>
              <a:rPr lang="en-US" sz="1100" dirty="0" smtClean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Mobile Enterprise</a:t>
            </a:r>
          </a:p>
          <a:p>
            <a:pPr marL="171450" lvl="1" indent="-171450" defTabSz="913897">
              <a:buFont typeface="Arial" charset="0"/>
              <a:buChar char="•"/>
            </a:pPr>
            <a:r>
              <a:rPr lang="en-US" sz="11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Collaboration &amp; </a:t>
            </a:r>
            <a:r>
              <a:rPr lang="en-US" sz="1100" dirty="0" smtClean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Office </a:t>
            </a:r>
            <a:r>
              <a:rPr lang="en-US" sz="11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365 </a:t>
            </a:r>
            <a:r>
              <a:rPr lang="en-US" sz="1100" dirty="0" smtClean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Integrations</a:t>
            </a:r>
          </a:p>
          <a:p>
            <a:pPr marL="171450" lvl="1" indent="-171450" defTabSz="913897">
              <a:buFont typeface="Arial" charset="0"/>
              <a:buChar char="•"/>
            </a:pPr>
            <a:endParaRPr lang="en-US" sz="1100" dirty="0" smtClean="0">
              <a:solidFill>
                <a:srgbClr val="4A5F6B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171450" lvl="1" indent="-171450" defTabSz="913897">
              <a:buFont typeface="Arial" charset="0"/>
              <a:buChar char="•"/>
            </a:pPr>
            <a:endParaRPr lang="en-US" sz="1100" dirty="0">
              <a:solidFill>
                <a:srgbClr val="4A5F6B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696" y="2873341"/>
            <a:ext cx="2542904" cy="25391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 defTabSz="913897">
              <a:buFont typeface="Arial" charset="0"/>
              <a:buChar char="•"/>
            </a:pPr>
            <a:r>
              <a:rPr lang="en-US" sz="1100" dirty="0" smtClean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Connect </a:t>
            </a:r>
            <a:r>
              <a:rPr lang="en-US" sz="11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to Content </a:t>
            </a:r>
            <a:r>
              <a:rPr lang="en-US" sz="1100" dirty="0" smtClean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Systems </a:t>
            </a:r>
            <a:r>
              <a:rPr lang="en-US" sz="11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Across </a:t>
            </a:r>
            <a:br>
              <a:rPr lang="en-US" sz="11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11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the </a:t>
            </a:r>
            <a:r>
              <a:rPr lang="en-US" sz="1100" dirty="0" smtClean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Enterprise</a:t>
            </a:r>
          </a:p>
          <a:p>
            <a:pPr marL="171450" lvl="1" indent="-171450" defTabSz="913897">
              <a:buFont typeface="Arial" charset="0"/>
              <a:buChar char="•"/>
            </a:pPr>
            <a:r>
              <a:rPr lang="en-US" sz="11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File Share </a:t>
            </a:r>
            <a:br>
              <a:rPr lang="en-US" sz="11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1100" dirty="0" smtClean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Replacement</a:t>
            </a:r>
          </a:p>
          <a:p>
            <a:pPr marL="171450" lvl="1" indent="-171450" defTabSz="913897">
              <a:buFont typeface="Arial" charset="0"/>
              <a:buChar char="•"/>
            </a:pPr>
            <a:r>
              <a:rPr lang="en-US" sz="11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On-Premises, Private or Public Cloud (US &amp; EU</a:t>
            </a:r>
            <a:r>
              <a:rPr lang="en-US" sz="1100" dirty="0" smtClean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171450" lvl="1" indent="-171450" defTabSz="913897">
              <a:buFont typeface="Arial" charset="0"/>
              <a:buChar char="•"/>
            </a:pPr>
            <a:r>
              <a:rPr lang="en-US" sz="11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Accelerate &amp; Automate </a:t>
            </a:r>
            <a:br>
              <a:rPr lang="en-US" sz="11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11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the Migration of Unstructured </a:t>
            </a:r>
            <a:r>
              <a:rPr lang="en-US" sz="1100" dirty="0" smtClean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Content</a:t>
            </a:r>
          </a:p>
          <a:p>
            <a:pPr marL="171450" lvl="1" indent="-171450" defTabSz="913897">
              <a:buFont typeface="Arial" charset="0"/>
              <a:buChar char="•"/>
            </a:pPr>
            <a:r>
              <a:rPr lang="en-US" sz="11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Replace Legacy Storage </a:t>
            </a:r>
            <a:r>
              <a:rPr lang="en-US" sz="1100" dirty="0" smtClean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&amp; </a:t>
            </a:r>
            <a:r>
              <a:rPr lang="en-US" sz="11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Reduce Costs</a:t>
            </a:r>
          </a:p>
          <a:p>
            <a:pPr marL="0" lvl="1" defTabSz="913897"/>
            <a:endParaRPr lang="en-US" sz="1100" b="1" dirty="0" smtClean="0">
              <a:solidFill>
                <a:srgbClr val="4A5F6B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lvl="1" defTabSz="913897"/>
            <a:endParaRPr lang="en-US" sz="1100" b="1" dirty="0" smtClean="0">
              <a:solidFill>
                <a:srgbClr val="4A5F6B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lvl="1" defTabSz="913897"/>
            <a:endParaRPr lang="en-US" sz="1100" dirty="0" smtClean="0">
              <a:solidFill>
                <a:srgbClr val="4A5F6B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lvl="1" defTabSz="913897"/>
            <a:endParaRPr lang="en-US" sz="1100" dirty="0" smtClean="0">
              <a:solidFill>
                <a:srgbClr val="4A5F6B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lvl="1" defTabSz="913897"/>
            <a:endParaRPr lang="en-US" sz="1100" b="1" dirty="0">
              <a:solidFill>
                <a:srgbClr val="4A5F6B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01888" y="2863181"/>
            <a:ext cx="2354943" cy="1415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1160" lvl="1" indent="-171450">
              <a:spcAft>
                <a:spcPts val="599"/>
              </a:spcAft>
              <a:buFont typeface="Arial" charset="0"/>
              <a:buChar char="•"/>
            </a:pPr>
            <a:r>
              <a:rPr lang="en-US" sz="11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Maximum Visibility &amp; </a:t>
            </a:r>
            <a:r>
              <a:rPr lang="en-US" sz="1100" dirty="0" smtClean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Control</a:t>
            </a:r>
          </a:p>
          <a:p>
            <a:pPr marL="341160" lvl="1" indent="-171450">
              <a:spcAft>
                <a:spcPts val="599"/>
              </a:spcAft>
              <a:buFont typeface="Arial" charset="0"/>
              <a:buChar char="•"/>
            </a:pPr>
            <a:r>
              <a:rPr lang="en-US" sz="11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Zero Content </a:t>
            </a:r>
            <a:r>
              <a:rPr lang="en-US" sz="1100" dirty="0" smtClean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Knowledge</a:t>
            </a:r>
            <a:endParaRPr lang="en-US" sz="1100" dirty="0">
              <a:solidFill>
                <a:srgbClr val="4A5F6B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341160" lvl="1" indent="-171450">
              <a:spcAft>
                <a:spcPts val="599"/>
              </a:spcAft>
              <a:buFont typeface="Arial" charset="0"/>
              <a:buChar char="•"/>
            </a:pPr>
            <a:r>
              <a:rPr lang="en-US" sz="1100" dirty="0" smtClean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Data </a:t>
            </a:r>
            <a:r>
              <a:rPr lang="en-US" sz="11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Sovereignty Options </a:t>
            </a:r>
            <a:br>
              <a:rPr lang="en-US" sz="11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11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to Address Global </a:t>
            </a:r>
            <a:br>
              <a:rPr lang="en-US" sz="11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11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Privacy </a:t>
            </a:r>
            <a:r>
              <a:rPr lang="en-US" sz="1100" dirty="0" smtClean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Concerns</a:t>
            </a:r>
          </a:p>
          <a:p>
            <a:pPr marL="341160" lvl="1" indent="-171450">
              <a:spcAft>
                <a:spcPts val="599"/>
              </a:spcAft>
              <a:buFont typeface="Arial" charset="0"/>
              <a:buChar char="•"/>
            </a:pPr>
            <a:r>
              <a:rPr lang="en-US" sz="1100" dirty="0" smtClean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Complete </a:t>
            </a:r>
            <a:r>
              <a:rPr lang="en-US" sz="11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Protection for </a:t>
            </a:r>
            <a:br>
              <a:rPr lang="en-US" sz="11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11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Private </a:t>
            </a:r>
            <a:r>
              <a:rPr lang="en-US" sz="1100" dirty="0" smtClean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Information</a:t>
            </a:r>
            <a:endParaRPr lang="en-US" sz="1100" dirty="0">
              <a:solidFill>
                <a:srgbClr val="2B95DD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60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 rot="10800000">
            <a:off x="2734056" y="0"/>
            <a:ext cx="6409942" cy="5176806"/>
          </a:xfrm>
          <a:prstGeom prst="rect">
            <a:avLst/>
          </a:prstGeom>
          <a:gradFill flip="none" rotWithShape="1">
            <a:gsLst>
              <a:gs pos="3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978" y="316717"/>
            <a:ext cx="7641206" cy="679033"/>
          </a:xfrm>
        </p:spPr>
        <p:txBody>
          <a:bodyPr/>
          <a:lstStyle/>
          <a:p>
            <a:pPr algn="l"/>
            <a:r>
              <a:rPr lang="en-US" sz="3200" dirty="0">
                <a:solidFill>
                  <a:srgbClr val="019A99"/>
                </a:solidFill>
                <a:latin typeface="Helvetica Light" charset="0"/>
                <a:ea typeface="Helvetica Light" charset="0"/>
                <a:cs typeface="Helvetica Light" charset="0"/>
              </a:rPr>
              <a:t>Digital Transformation at Siemens</a:t>
            </a:r>
          </a:p>
        </p:txBody>
      </p:sp>
      <p:sp>
        <p:nvSpPr>
          <p:cNvPr id="4" name="Rectangle 3"/>
          <p:cNvSpPr/>
          <p:nvPr/>
        </p:nvSpPr>
        <p:spPr>
          <a:xfrm>
            <a:off x="5916" y="-20936"/>
            <a:ext cx="135646" cy="5178710"/>
          </a:xfrm>
          <a:prstGeom prst="rect">
            <a:avLst/>
          </a:prstGeom>
          <a:solidFill>
            <a:srgbClr val="019A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2" dirty="0">
              <a:solidFill>
                <a:schemeClr val="bg1"/>
              </a:solidFill>
              <a:latin typeface="Helvetica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8978" y="1990206"/>
            <a:ext cx="4567771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019A99"/>
                </a:solidFill>
                <a:latin typeface="Helvetica" charset="0"/>
                <a:ea typeface="Helvetica" charset="0"/>
                <a:cs typeface="Helvetica" charset="0"/>
              </a:rPr>
              <a:t>SIEMENS IT GOALS</a:t>
            </a:r>
            <a:endParaRPr lang="en-US" sz="1798" dirty="0">
              <a:solidFill>
                <a:srgbClr val="019A99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92643" y="2370164"/>
            <a:ext cx="339866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CUT COST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Expensive NAS infrastructure ($60M / year) </a:t>
            </a: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</a:b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171450" indent="-171450">
              <a:buFont typeface="Arial" charset="0"/>
              <a:buChar char="•"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REDUCE IT ADMINSTRATION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NAS file share infrastructure outdated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Distributed over 200+ data centers</a:t>
            </a: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</a:b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INCREASE USER PRODUCTIVITY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No offline access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No mobile access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Limited to no sharing and collaboration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40578" y="2015268"/>
            <a:ext cx="32088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19A99"/>
                </a:solidFill>
                <a:latin typeface="Helvetica" charset="0"/>
                <a:ea typeface="Helvetica" charset="0"/>
                <a:cs typeface="Helvetica" charset="0"/>
              </a:rPr>
              <a:t>SMARTSTORAGE SOLUTION</a:t>
            </a:r>
            <a:endParaRPr lang="en-US" sz="1798" dirty="0">
              <a:solidFill>
                <a:srgbClr val="019A99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526508" y="2294325"/>
            <a:ext cx="339124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COST SAVINGS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Annual savings of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$24 Million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Migration from NAS to Elastic Cloud Storage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REDUCED IT ADMINSTRATION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Modern Syncplicity EFSS solution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Consolidated down to 4 global data centers</a:t>
            </a:r>
          </a:p>
          <a:p>
            <a:pPr marL="171450" indent="-171450">
              <a:buFont typeface="Arial" charset="0"/>
              <a:buChar char="•"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INCREASED USER PRODUCTIVITY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Mobile and offline access from anywhere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Easy and secure internal and external sharing and collaboration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Real-time desktop document protection and backup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09" y="2355723"/>
            <a:ext cx="503337" cy="48895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66" y="3966246"/>
            <a:ext cx="508580" cy="49404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434" y="2355723"/>
            <a:ext cx="503337" cy="48895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191" y="3966246"/>
            <a:ext cx="508580" cy="49404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973773" y="3054568"/>
            <a:ext cx="520998" cy="520998"/>
            <a:chOff x="5046925" y="2552779"/>
            <a:chExt cx="520998" cy="520998"/>
          </a:xfrm>
        </p:grpSpPr>
        <p:sp>
          <p:nvSpPr>
            <p:cNvPr id="7" name="Oval 6"/>
            <p:cNvSpPr/>
            <p:nvPr/>
          </p:nvSpPr>
          <p:spPr>
            <a:xfrm>
              <a:off x="5059343" y="2568419"/>
              <a:ext cx="484164" cy="484164"/>
            </a:xfrm>
            <a:prstGeom prst="ellipse">
              <a:avLst/>
            </a:prstGeom>
            <a:solidFill>
              <a:schemeClr val="bg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46925" y="2552779"/>
              <a:ext cx="520998" cy="520998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719466" y="3054568"/>
            <a:ext cx="520998" cy="520998"/>
            <a:chOff x="5046925" y="2552779"/>
            <a:chExt cx="520998" cy="520998"/>
          </a:xfrm>
        </p:grpSpPr>
        <p:sp>
          <p:nvSpPr>
            <p:cNvPr id="36" name="Oval 35"/>
            <p:cNvSpPr/>
            <p:nvPr/>
          </p:nvSpPr>
          <p:spPr>
            <a:xfrm>
              <a:off x="5059343" y="2568419"/>
              <a:ext cx="484164" cy="484164"/>
            </a:xfrm>
            <a:prstGeom prst="ellipse">
              <a:avLst/>
            </a:prstGeom>
            <a:solidFill>
              <a:schemeClr val="bg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46925" y="2552779"/>
              <a:ext cx="520998" cy="520998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0108" y="116558"/>
            <a:ext cx="1611472" cy="38353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70548" y="1030243"/>
            <a:ext cx="4567771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019A99"/>
                </a:solidFill>
                <a:latin typeface="Helvetica" charset="0"/>
                <a:ea typeface="Helvetica" charset="0"/>
                <a:cs typeface="Helvetica" charset="0"/>
              </a:rPr>
              <a:t>SIEMENS AG</a:t>
            </a:r>
            <a:endParaRPr lang="en-US" sz="1798" dirty="0">
              <a:solidFill>
                <a:srgbClr val="019A99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68978" y="1244832"/>
            <a:ext cx="43047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One of the world’s largest and most admired companies leading in industry, energy, healthcare and infrastructure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2001" y="1228154"/>
            <a:ext cx="799339" cy="5537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0516" y="1196326"/>
            <a:ext cx="980616" cy="5828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6300" y="1190086"/>
            <a:ext cx="801513" cy="58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123" r="-22348"/>
          <a:stretch/>
        </p:blipFill>
        <p:spPr>
          <a:xfrm>
            <a:off x="0" y="688745"/>
            <a:ext cx="7794170" cy="438551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 smtClean="0">
                <a:latin typeface="Helvetica"/>
                <a:cs typeface="Helvetica"/>
              </a:rPr>
              <a:t>Key Features</a:t>
            </a:r>
            <a:endParaRPr lang="en-US" sz="2800" dirty="0">
              <a:latin typeface="Helvetica"/>
              <a:cs typeface="Helvetica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gray">
          <a:xfrm>
            <a:off x="5479987" y="688745"/>
            <a:ext cx="3664013" cy="492443"/>
          </a:xfrm>
          <a:prstGeom prst="rect">
            <a:avLst/>
          </a:prstGeom>
          <a:solidFill>
            <a:srgbClr val="2C95DD"/>
          </a:solidFill>
        </p:spPr>
        <p:txBody>
          <a:bodyPr wrap="square" lIns="137160" tIns="73152" rIns="91440" bIns="109728">
            <a:spAutoFit/>
          </a:bodyPr>
          <a:lstStyle>
            <a:lvl1pPr marL="342900" indent="-342900" algn="l" defTabSz="457200" rtl="0" eaLnBrk="1" latinLnBrk="0" hangingPunct="1">
              <a:spcBef>
                <a:spcPts val="1200"/>
              </a:spcBef>
              <a:buClr>
                <a:schemeClr val="tx2"/>
              </a:buClr>
              <a:buFont typeface="Wingdings" pitchFamily="2" charset="2"/>
              <a:buChar char=""/>
              <a:defRPr sz="24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Verdana" pitchFamily="34" charset="0"/>
              <a:buChar char="–"/>
              <a:defRPr sz="20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Verdana" pitchFamily="34" charset="0"/>
              <a:buChar char="▪"/>
              <a:defRPr sz="16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1658938" indent="-287338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Verdana" pitchFamily="34" charset="0"/>
              <a:buChar char="—"/>
              <a:defRPr sz="1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Verdana" pitchFamily="34" charset="0"/>
              <a:buChar char="»"/>
              <a:defRPr sz="11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FFFF"/>
              </a:buClr>
              <a:buNone/>
              <a:defRPr/>
            </a:pPr>
            <a:r>
              <a:rPr lang="en-US" sz="2000" dirty="0" smtClean="0">
                <a:solidFill>
                  <a:schemeClr val="bg1"/>
                </a:solidFill>
                <a:latin typeface="Helvetica"/>
                <a:cs typeface="Helvetica"/>
              </a:rPr>
              <a:t>Multi Folder Sync</a:t>
            </a:r>
            <a:endParaRPr lang="en-US" sz="20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gray">
          <a:xfrm>
            <a:off x="5479986" y="1367509"/>
            <a:ext cx="3664013" cy="492443"/>
          </a:xfrm>
          <a:prstGeom prst="rect">
            <a:avLst/>
          </a:prstGeom>
          <a:solidFill>
            <a:srgbClr val="2C95DD"/>
          </a:solidFill>
        </p:spPr>
        <p:txBody>
          <a:bodyPr wrap="square" lIns="137160" tIns="73152" rIns="91440" bIns="109728">
            <a:spAutoFit/>
          </a:bodyPr>
          <a:lstStyle>
            <a:lvl1pPr marL="342900" indent="-342900" algn="l" defTabSz="457200" rtl="0" eaLnBrk="1" latinLnBrk="0" hangingPunct="1">
              <a:spcBef>
                <a:spcPts val="1200"/>
              </a:spcBef>
              <a:buClr>
                <a:schemeClr val="tx2"/>
              </a:buClr>
              <a:buFont typeface="Wingdings" pitchFamily="2" charset="2"/>
              <a:buChar char=""/>
              <a:defRPr sz="24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Verdana" pitchFamily="34" charset="0"/>
              <a:buChar char="–"/>
              <a:defRPr sz="20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Verdana" pitchFamily="34" charset="0"/>
              <a:buChar char="▪"/>
              <a:defRPr sz="16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1658938" indent="-287338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Verdana" pitchFamily="34" charset="0"/>
              <a:buChar char="—"/>
              <a:defRPr sz="1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Verdana" pitchFamily="34" charset="0"/>
              <a:buChar char="»"/>
              <a:defRPr sz="11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FFFF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solidFill>
                  <a:schemeClr val="bg1"/>
                </a:solidFill>
                <a:latin typeface="Helvetica"/>
                <a:cs typeface="Helvetica"/>
              </a:rPr>
              <a:t>In-Use File Notifications</a:t>
            </a:r>
            <a:endParaRPr lang="en-US" sz="20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gray">
          <a:xfrm>
            <a:off x="5479982" y="2997299"/>
            <a:ext cx="3664013" cy="800219"/>
          </a:xfrm>
          <a:prstGeom prst="rect">
            <a:avLst/>
          </a:prstGeom>
          <a:solidFill>
            <a:srgbClr val="2C95DD"/>
          </a:solidFill>
        </p:spPr>
        <p:txBody>
          <a:bodyPr wrap="square" lIns="137160" tIns="73152" rIns="91440" bIns="109728">
            <a:spAutoFit/>
          </a:bodyPr>
          <a:lstStyle>
            <a:lvl1pPr marL="342900" indent="-342900" algn="l" defTabSz="457200" rtl="0" eaLnBrk="1" latinLnBrk="0" hangingPunct="1">
              <a:spcBef>
                <a:spcPts val="1200"/>
              </a:spcBef>
              <a:buClr>
                <a:schemeClr val="tx2"/>
              </a:buClr>
              <a:buFont typeface="Wingdings" pitchFamily="2" charset="2"/>
              <a:buChar char=""/>
              <a:defRPr sz="24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Verdana" pitchFamily="34" charset="0"/>
              <a:buChar char="–"/>
              <a:defRPr sz="20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Verdana" pitchFamily="34" charset="0"/>
              <a:buChar char="▪"/>
              <a:defRPr sz="16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1658938" indent="-287338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Verdana" pitchFamily="34" charset="0"/>
              <a:buChar char="—"/>
              <a:defRPr sz="1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Verdana" pitchFamily="34" charset="0"/>
              <a:buChar char="»"/>
              <a:defRPr sz="11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FFFF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solidFill>
                  <a:schemeClr val="bg1"/>
                </a:solidFill>
                <a:latin typeface="Helvetica"/>
                <a:cs typeface="Helvetica"/>
              </a:rPr>
              <a:t>Group Based Policies &amp; PrivacyRegions</a:t>
            </a:r>
            <a:endParaRPr lang="en-US" sz="20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gray">
          <a:xfrm>
            <a:off x="5479981" y="4068508"/>
            <a:ext cx="3664013" cy="492443"/>
          </a:xfrm>
          <a:prstGeom prst="rect">
            <a:avLst/>
          </a:prstGeom>
          <a:solidFill>
            <a:srgbClr val="2C95DD"/>
          </a:solidFill>
        </p:spPr>
        <p:txBody>
          <a:bodyPr wrap="square" lIns="137160" tIns="73152" rIns="91440" bIns="109728">
            <a:spAutoFit/>
          </a:bodyPr>
          <a:lstStyle>
            <a:lvl1pPr marL="342900" indent="-342900" algn="l" defTabSz="457200" rtl="0" eaLnBrk="1" latinLnBrk="0" hangingPunct="1">
              <a:spcBef>
                <a:spcPts val="1200"/>
              </a:spcBef>
              <a:buClr>
                <a:schemeClr val="tx2"/>
              </a:buClr>
              <a:buFont typeface="Wingdings" pitchFamily="2" charset="2"/>
              <a:buChar char=""/>
              <a:defRPr sz="24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Verdana" pitchFamily="34" charset="0"/>
              <a:buChar char="–"/>
              <a:defRPr sz="20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Verdana" pitchFamily="34" charset="0"/>
              <a:buChar char="▪"/>
              <a:defRPr sz="16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1658938" indent="-287338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Verdana" pitchFamily="34" charset="0"/>
              <a:buChar char="—"/>
              <a:defRPr sz="1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Verdana" pitchFamily="34" charset="0"/>
              <a:buChar char="»"/>
              <a:defRPr sz="11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FFFF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solidFill>
                  <a:schemeClr val="bg1"/>
                </a:solidFill>
                <a:latin typeface="Helvetica"/>
                <a:cs typeface="Helvetica"/>
              </a:rPr>
              <a:t>Hybrid Storage Choice</a:t>
            </a:r>
            <a:endParaRPr lang="en-US" sz="20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gray">
          <a:xfrm>
            <a:off x="5479983" y="2233866"/>
            <a:ext cx="3664013" cy="492443"/>
          </a:xfrm>
          <a:prstGeom prst="rect">
            <a:avLst/>
          </a:prstGeom>
          <a:solidFill>
            <a:srgbClr val="2C95DD"/>
          </a:solidFill>
        </p:spPr>
        <p:txBody>
          <a:bodyPr wrap="square" lIns="137160" tIns="73152" rIns="91440" bIns="109728">
            <a:spAutoFit/>
          </a:bodyPr>
          <a:lstStyle>
            <a:lvl1pPr marL="342900" indent="-342900" algn="l" defTabSz="457200" rtl="0" eaLnBrk="1" latinLnBrk="0" hangingPunct="1">
              <a:spcBef>
                <a:spcPts val="1200"/>
              </a:spcBef>
              <a:buClr>
                <a:schemeClr val="tx2"/>
              </a:buClr>
              <a:buFont typeface="Wingdings" pitchFamily="2" charset="2"/>
              <a:buChar char=""/>
              <a:defRPr sz="24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Verdana" pitchFamily="34" charset="0"/>
              <a:buChar char="–"/>
              <a:defRPr sz="20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Verdana" pitchFamily="34" charset="0"/>
              <a:buChar char="▪"/>
              <a:defRPr sz="16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1658938" indent="-287338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Verdana" pitchFamily="34" charset="0"/>
              <a:buChar char="—"/>
              <a:defRPr sz="1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Verdana" pitchFamily="34" charset="0"/>
              <a:buChar char="»"/>
              <a:defRPr sz="11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FFFF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solidFill>
                  <a:schemeClr val="bg1"/>
                </a:solidFill>
                <a:latin typeface="Helvetica"/>
                <a:cs typeface="Helvetica"/>
              </a:rPr>
              <a:t>Office365 Integration</a:t>
            </a:r>
            <a:endParaRPr lang="en-US" sz="20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495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27800" y="500990"/>
            <a:ext cx="3888400" cy="325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19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767" b="5691"/>
          <a:stretch/>
        </p:blipFill>
        <p:spPr>
          <a:xfrm>
            <a:off x="-7620" y="1504951"/>
            <a:ext cx="9151620" cy="363855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105" r="627" b="41129"/>
          <a:stretch/>
        </p:blipFill>
        <p:spPr>
          <a:xfrm>
            <a:off x="0" y="1380593"/>
            <a:ext cx="9144000" cy="3762907"/>
          </a:xfrm>
          <a:prstGeom prst="rect">
            <a:avLst/>
          </a:prstGeom>
        </p:spPr>
      </p:pic>
      <p:sp>
        <p:nvSpPr>
          <p:cNvPr id="87" name="Oval 86"/>
          <p:cNvSpPr/>
          <p:nvPr/>
        </p:nvSpPr>
        <p:spPr>
          <a:xfrm>
            <a:off x="4898746" y="1028688"/>
            <a:ext cx="914400" cy="914400"/>
          </a:xfrm>
          <a:prstGeom prst="ellipse">
            <a:avLst/>
          </a:prstGeom>
          <a:solidFill>
            <a:srgbClr val="2C95D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A4D59"/>
              </a:solidFill>
            </a:endParaRPr>
          </a:p>
        </p:txBody>
      </p:sp>
      <p:sp>
        <p:nvSpPr>
          <p:cNvPr id="89" name="Freeform 7"/>
          <p:cNvSpPr>
            <a:spLocks/>
          </p:cNvSpPr>
          <p:nvPr/>
        </p:nvSpPr>
        <p:spPr bwMode="auto">
          <a:xfrm>
            <a:off x="5105400" y="1259891"/>
            <a:ext cx="470351" cy="124194"/>
          </a:xfrm>
          <a:custGeom>
            <a:avLst/>
            <a:gdLst/>
            <a:ahLst/>
            <a:cxnLst>
              <a:cxn ang="0">
                <a:pos x="14" y="58"/>
              </a:cxn>
              <a:cxn ang="0">
                <a:pos x="0" y="58"/>
              </a:cxn>
              <a:cxn ang="0">
                <a:pos x="0" y="21"/>
              </a:cxn>
              <a:cxn ang="0">
                <a:pos x="7" y="15"/>
              </a:cxn>
              <a:cxn ang="0">
                <a:pos x="55" y="15"/>
              </a:cxn>
              <a:cxn ang="0">
                <a:pos x="63" y="21"/>
              </a:cxn>
              <a:cxn ang="0">
                <a:pos x="68" y="34"/>
              </a:cxn>
              <a:cxn ang="0">
                <a:pos x="72" y="33"/>
              </a:cxn>
              <a:cxn ang="0">
                <a:pos x="195" y="0"/>
              </a:cxn>
              <a:cxn ang="0">
                <a:pos x="204" y="35"/>
              </a:cxn>
              <a:cxn ang="0">
                <a:pos x="215" y="35"/>
              </a:cxn>
              <a:cxn ang="0">
                <a:pos x="221" y="41"/>
              </a:cxn>
              <a:cxn ang="0">
                <a:pos x="221" y="58"/>
              </a:cxn>
              <a:cxn ang="0">
                <a:pos x="201" y="58"/>
              </a:cxn>
              <a:cxn ang="0">
                <a:pos x="195" y="35"/>
              </a:cxn>
              <a:cxn ang="0">
                <a:pos x="189" y="11"/>
              </a:cxn>
              <a:cxn ang="0">
                <a:pos x="14" y="58"/>
              </a:cxn>
            </a:cxnLst>
            <a:rect l="0" t="0" r="r" b="b"/>
            <a:pathLst>
              <a:path w="221" h="58">
                <a:moveTo>
                  <a:pt x="14" y="58"/>
                </a:moveTo>
                <a:cubicBezTo>
                  <a:pt x="9" y="58"/>
                  <a:pt x="5" y="58"/>
                  <a:pt x="0" y="58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8"/>
                  <a:pt x="3" y="15"/>
                  <a:pt x="7" y="15"/>
                </a:cubicBezTo>
                <a:cubicBezTo>
                  <a:pt x="55" y="15"/>
                  <a:pt x="55" y="15"/>
                  <a:pt x="55" y="15"/>
                </a:cubicBezTo>
                <a:cubicBezTo>
                  <a:pt x="60" y="15"/>
                  <a:pt x="62" y="18"/>
                  <a:pt x="63" y="21"/>
                </a:cubicBezTo>
                <a:cubicBezTo>
                  <a:pt x="68" y="34"/>
                  <a:pt x="68" y="34"/>
                  <a:pt x="68" y="34"/>
                </a:cubicBezTo>
                <a:cubicBezTo>
                  <a:pt x="72" y="33"/>
                  <a:pt x="72" y="33"/>
                  <a:pt x="72" y="33"/>
                </a:cubicBezTo>
                <a:cubicBezTo>
                  <a:pt x="195" y="0"/>
                  <a:pt x="195" y="0"/>
                  <a:pt x="195" y="0"/>
                </a:cubicBezTo>
                <a:cubicBezTo>
                  <a:pt x="204" y="35"/>
                  <a:pt x="204" y="35"/>
                  <a:pt x="204" y="35"/>
                </a:cubicBezTo>
                <a:cubicBezTo>
                  <a:pt x="215" y="35"/>
                  <a:pt x="215" y="35"/>
                  <a:pt x="215" y="35"/>
                </a:cubicBezTo>
                <a:cubicBezTo>
                  <a:pt x="218" y="35"/>
                  <a:pt x="221" y="38"/>
                  <a:pt x="221" y="41"/>
                </a:cubicBezTo>
                <a:cubicBezTo>
                  <a:pt x="221" y="58"/>
                  <a:pt x="221" y="58"/>
                  <a:pt x="221" y="58"/>
                </a:cubicBezTo>
                <a:cubicBezTo>
                  <a:pt x="215" y="58"/>
                  <a:pt x="208" y="58"/>
                  <a:pt x="201" y="58"/>
                </a:cubicBezTo>
                <a:cubicBezTo>
                  <a:pt x="195" y="35"/>
                  <a:pt x="195" y="35"/>
                  <a:pt x="195" y="35"/>
                </a:cubicBezTo>
                <a:cubicBezTo>
                  <a:pt x="189" y="11"/>
                  <a:pt x="189" y="11"/>
                  <a:pt x="189" y="11"/>
                </a:cubicBezTo>
                <a:cubicBezTo>
                  <a:pt x="14" y="58"/>
                  <a:pt x="14" y="58"/>
                  <a:pt x="14" y="5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0" name="Freeform 8"/>
          <p:cNvSpPr>
            <a:spLocks/>
          </p:cNvSpPr>
          <p:nvPr/>
        </p:nvSpPr>
        <p:spPr bwMode="auto">
          <a:xfrm>
            <a:off x="5127155" y="1249578"/>
            <a:ext cx="463535" cy="276222"/>
          </a:xfrm>
          <a:custGeom>
            <a:avLst/>
            <a:gdLst>
              <a:gd name="connsiteX0" fmla="*/ 10000 w 10000"/>
              <a:gd name="connsiteY0" fmla="*/ 6966 h 6966"/>
              <a:gd name="connsiteX1" fmla="*/ 0 w 10000"/>
              <a:gd name="connsiteY1" fmla="*/ 3069 h 6966"/>
              <a:gd name="connsiteX2" fmla="*/ 8482 w 10000"/>
              <a:gd name="connsiteY2" fmla="*/ 0 h 6966"/>
              <a:gd name="connsiteX3" fmla="*/ 10000 w 10000"/>
              <a:gd name="connsiteY3" fmla="*/ 6966 h 6966"/>
              <a:gd name="connsiteX0" fmla="*/ 9565 w 9565"/>
              <a:gd name="connsiteY0" fmla="*/ 3926 h 4406"/>
              <a:gd name="connsiteX1" fmla="*/ 0 w 9565"/>
              <a:gd name="connsiteY1" fmla="*/ 4406 h 4406"/>
              <a:gd name="connsiteX2" fmla="*/ 8482 w 9565"/>
              <a:gd name="connsiteY2" fmla="*/ 0 h 4406"/>
              <a:gd name="connsiteX3" fmla="*/ 9565 w 9565"/>
              <a:gd name="connsiteY3" fmla="*/ 3926 h 4406"/>
              <a:gd name="connsiteX0" fmla="*/ 9804 w 9804"/>
              <a:gd name="connsiteY0" fmla="*/ 8911 h 8911"/>
              <a:gd name="connsiteX1" fmla="*/ 0 w 9804"/>
              <a:gd name="connsiteY1" fmla="*/ 6508 h 8911"/>
              <a:gd name="connsiteX2" fmla="*/ 8672 w 9804"/>
              <a:gd name="connsiteY2" fmla="*/ 0 h 8911"/>
              <a:gd name="connsiteX3" fmla="*/ 9804 w 9804"/>
              <a:gd name="connsiteY3" fmla="*/ 8911 h 8911"/>
              <a:gd name="connsiteX0" fmla="*/ 10139 w 10139"/>
              <a:gd name="connsiteY0" fmla="*/ 10000 h 10000"/>
              <a:gd name="connsiteX1" fmla="*/ 0 w 10139"/>
              <a:gd name="connsiteY1" fmla="*/ 6947 h 10000"/>
              <a:gd name="connsiteX2" fmla="*/ 8984 w 10139"/>
              <a:gd name="connsiteY2" fmla="*/ 0 h 10000"/>
              <a:gd name="connsiteX3" fmla="*/ 10139 w 10139"/>
              <a:gd name="connsiteY3" fmla="*/ 10000 h 10000"/>
              <a:gd name="connsiteX0" fmla="*/ 10139 w 10139"/>
              <a:gd name="connsiteY0" fmla="*/ 10000 h 10000"/>
              <a:gd name="connsiteX1" fmla="*/ 7917 w 10139"/>
              <a:gd name="connsiteY1" fmla="*/ 9441 h 10000"/>
              <a:gd name="connsiteX2" fmla="*/ 0 w 10139"/>
              <a:gd name="connsiteY2" fmla="*/ 6947 h 10000"/>
              <a:gd name="connsiteX3" fmla="*/ 8984 w 10139"/>
              <a:gd name="connsiteY3" fmla="*/ 0 h 10000"/>
              <a:gd name="connsiteX4" fmla="*/ 10139 w 10139"/>
              <a:gd name="connsiteY4" fmla="*/ 10000 h 10000"/>
              <a:gd name="connsiteX0" fmla="*/ 10139 w 10139"/>
              <a:gd name="connsiteY0" fmla="*/ 10000 h 15497"/>
              <a:gd name="connsiteX1" fmla="*/ 1667 w 10139"/>
              <a:gd name="connsiteY1" fmla="*/ 15497 h 15497"/>
              <a:gd name="connsiteX2" fmla="*/ 0 w 10139"/>
              <a:gd name="connsiteY2" fmla="*/ 6947 h 15497"/>
              <a:gd name="connsiteX3" fmla="*/ 8984 w 10139"/>
              <a:gd name="connsiteY3" fmla="*/ 0 h 15497"/>
              <a:gd name="connsiteX4" fmla="*/ 10139 w 10139"/>
              <a:gd name="connsiteY4" fmla="*/ 10000 h 1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39" h="15497">
                <a:moveTo>
                  <a:pt x="10139" y="10000"/>
                </a:moveTo>
                <a:lnTo>
                  <a:pt x="1667" y="15497"/>
                </a:lnTo>
                <a:lnTo>
                  <a:pt x="0" y="6947"/>
                </a:lnTo>
                <a:lnTo>
                  <a:pt x="8984" y="0"/>
                </a:lnTo>
                <a:lnTo>
                  <a:pt x="10139" y="10000"/>
                </a:lnTo>
                <a:close/>
              </a:path>
            </a:pathLst>
          </a:custGeom>
          <a:solidFill>
            <a:srgbClr val="AFD3EC"/>
          </a:solidFill>
          <a:ln w="9525">
            <a:noFill/>
            <a:round/>
            <a:headEnd/>
            <a:tailEnd/>
          </a:ln>
          <a:effectLst>
            <a:outerShdw dist="38100" dir="7800000" algn="t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1" name="Freeform 9"/>
          <p:cNvSpPr>
            <a:spLocks/>
          </p:cNvSpPr>
          <p:nvPr/>
        </p:nvSpPr>
        <p:spPr bwMode="auto">
          <a:xfrm>
            <a:off x="5078917" y="1393057"/>
            <a:ext cx="556230" cy="262921"/>
          </a:xfrm>
          <a:custGeom>
            <a:avLst/>
            <a:gdLst/>
            <a:ahLst/>
            <a:cxnLst>
              <a:cxn ang="0">
                <a:pos x="7" y="0"/>
              </a:cxn>
              <a:cxn ang="0">
                <a:pos x="254" y="0"/>
              </a:cxn>
              <a:cxn ang="0">
                <a:pos x="260" y="6"/>
              </a:cxn>
              <a:cxn ang="0">
                <a:pos x="241" y="117"/>
              </a:cxn>
              <a:cxn ang="0">
                <a:pos x="235" y="123"/>
              </a:cxn>
              <a:cxn ang="0">
                <a:pos x="27" y="123"/>
              </a:cxn>
              <a:cxn ang="0">
                <a:pos x="20" y="117"/>
              </a:cxn>
              <a:cxn ang="0">
                <a:pos x="1" y="6"/>
              </a:cxn>
              <a:cxn ang="0">
                <a:pos x="7" y="0"/>
              </a:cxn>
            </a:cxnLst>
            <a:rect l="0" t="0" r="r" b="b"/>
            <a:pathLst>
              <a:path w="261" h="123">
                <a:moveTo>
                  <a:pt x="7" y="0"/>
                </a:moveTo>
                <a:cubicBezTo>
                  <a:pt x="254" y="0"/>
                  <a:pt x="254" y="0"/>
                  <a:pt x="254" y="0"/>
                </a:cubicBezTo>
                <a:cubicBezTo>
                  <a:pt x="258" y="0"/>
                  <a:pt x="261" y="3"/>
                  <a:pt x="260" y="6"/>
                </a:cubicBezTo>
                <a:cubicBezTo>
                  <a:pt x="241" y="117"/>
                  <a:pt x="241" y="117"/>
                  <a:pt x="241" y="117"/>
                </a:cubicBezTo>
                <a:cubicBezTo>
                  <a:pt x="241" y="120"/>
                  <a:pt x="238" y="123"/>
                  <a:pt x="235" y="123"/>
                </a:cubicBezTo>
                <a:cubicBezTo>
                  <a:pt x="27" y="123"/>
                  <a:pt x="27" y="123"/>
                  <a:pt x="27" y="123"/>
                </a:cubicBezTo>
                <a:cubicBezTo>
                  <a:pt x="23" y="123"/>
                  <a:pt x="21" y="120"/>
                  <a:pt x="20" y="117"/>
                </a:cubicBezTo>
                <a:cubicBezTo>
                  <a:pt x="1" y="6"/>
                  <a:pt x="1" y="6"/>
                  <a:pt x="1" y="6"/>
                </a:cubicBezTo>
                <a:cubicBezTo>
                  <a:pt x="0" y="3"/>
                  <a:pt x="4" y="0"/>
                  <a:pt x="7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4592935" y="4489971"/>
            <a:ext cx="4300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/>
                </a:solidFill>
                <a:latin typeface="Helvetica"/>
                <a:cs typeface="Helvetica"/>
              </a:rPr>
              <a:t>OUTSIDE FIREWALL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33478" y="4489971"/>
            <a:ext cx="4317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Helvetica"/>
                <a:cs typeface="Helvetica"/>
              </a:rPr>
              <a:t>INSIDE FIREWALL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33477" y="3768865"/>
            <a:ext cx="8677046" cy="740052"/>
            <a:chOff x="810449" y="3409950"/>
            <a:chExt cx="8018997" cy="740052"/>
          </a:xfrm>
        </p:grpSpPr>
        <p:sp>
          <p:nvSpPr>
            <p:cNvPr id="92" name="Rectangle 91"/>
            <p:cNvSpPr/>
            <p:nvPr/>
          </p:nvSpPr>
          <p:spPr>
            <a:xfrm>
              <a:off x="810450" y="3409950"/>
              <a:ext cx="3990150" cy="740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833697" y="3409950"/>
              <a:ext cx="3990150" cy="740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/>
                <a:cs typeface="Helvetica"/>
              </a:endParaRPr>
            </a:p>
          </p:txBody>
        </p:sp>
        <p:cxnSp>
          <p:nvCxnSpPr>
            <p:cNvPr id="117" name="Straight Connector 116"/>
            <p:cNvCxnSpPr/>
            <p:nvPr/>
          </p:nvCxnSpPr>
          <p:spPr>
            <a:xfrm>
              <a:off x="4839296" y="4144820"/>
              <a:ext cx="399015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810449" y="4144820"/>
              <a:ext cx="3990150" cy="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Down Arrow 13"/>
          <p:cNvSpPr/>
          <p:nvPr/>
        </p:nvSpPr>
        <p:spPr>
          <a:xfrm rot="8851110">
            <a:off x="5363666" y="1429724"/>
            <a:ext cx="236861" cy="344369"/>
          </a:xfrm>
          <a:custGeom>
            <a:avLst/>
            <a:gdLst>
              <a:gd name="connsiteX0" fmla="*/ 0 w 757203"/>
              <a:gd name="connsiteY0" fmla="*/ 332516 h 1109762"/>
              <a:gd name="connsiteX1" fmla="*/ 267153 w 757203"/>
              <a:gd name="connsiteY1" fmla="*/ 332516 h 1109762"/>
              <a:gd name="connsiteX2" fmla="*/ 267153 w 757203"/>
              <a:gd name="connsiteY2" fmla="*/ 0 h 1109762"/>
              <a:gd name="connsiteX3" fmla="*/ 490050 w 757203"/>
              <a:gd name="connsiteY3" fmla="*/ 0 h 1109762"/>
              <a:gd name="connsiteX4" fmla="*/ 490050 w 757203"/>
              <a:gd name="connsiteY4" fmla="*/ 332516 h 1109762"/>
              <a:gd name="connsiteX5" fmla="*/ 757203 w 757203"/>
              <a:gd name="connsiteY5" fmla="*/ 332516 h 1109762"/>
              <a:gd name="connsiteX6" fmla="*/ 378602 w 757203"/>
              <a:gd name="connsiteY6" fmla="*/ 1109762 h 1109762"/>
              <a:gd name="connsiteX7" fmla="*/ 0 w 757203"/>
              <a:gd name="connsiteY7" fmla="*/ 332516 h 1109762"/>
              <a:gd name="connsiteX0" fmla="*/ 0 w 761492"/>
              <a:gd name="connsiteY0" fmla="*/ 332516 h 1109762"/>
              <a:gd name="connsiteX1" fmla="*/ 267153 w 761492"/>
              <a:gd name="connsiteY1" fmla="*/ 332516 h 1109762"/>
              <a:gd name="connsiteX2" fmla="*/ 267153 w 761492"/>
              <a:gd name="connsiteY2" fmla="*/ 0 h 1109762"/>
              <a:gd name="connsiteX3" fmla="*/ 490050 w 761492"/>
              <a:gd name="connsiteY3" fmla="*/ 0 h 1109762"/>
              <a:gd name="connsiteX4" fmla="*/ 490050 w 761492"/>
              <a:gd name="connsiteY4" fmla="*/ 332516 h 1109762"/>
              <a:gd name="connsiteX5" fmla="*/ 761492 w 761492"/>
              <a:gd name="connsiteY5" fmla="*/ 222136 h 1109762"/>
              <a:gd name="connsiteX6" fmla="*/ 378602 w 761492"/>
              <a:gd name="connsiteY6" fmla="*/ 1109762 h 1109762"/>
              <a:gd name="connsiteX7" fmla="*/ 0 w 761492"/>
              <a:gd name="connsiteY7" fmla="*/ 332516 h 1109762"/>
              <a:gd name="connsiteX0" fmla="*/ 0 w 763306"/>
              <a:gd name="connsiteY0" fmla="*/ 246528 h 1109762"/>
              <a:gd name="connsiteX1" fmla="*/ 268967 w 763306"/>
              <a:gd name="connsiteY1" fmla="*/ 332516 h 1109762"/>
              <a:gd name="connsiteX2" fmla="*/ 268967 w 763306"/>
              <a:gd name="connsiteY2" fmla="*/ 0 h 1109762"/>
              <a:gd name="connsiteX3" fmla="*/ 491864 w 763306"/>
              <a:gd name="connsiteY3" fmla="*/ 0 h 1109762"/>
              <a:gd name="connsiteX4" fmla="*/ 491864 w 763306"/>
              <a:gd name="connsiteY4" fmla="*/ 332516 h 1109762"/>
              <a:gd name="connsiteX5" fmla="*/ 763306 w 763306"/>
              <a:gd name="connsiteY5" fmla="*/ 222136 h 1109762"/>
              <a:gd name="connsiteX6" fmla="*/ 380416 w 763306"/>
              <a:gd name="connsiteY6" fmla="*/ 1109762 h 1109762"/>
              <a:gd name="connsiteX7" fmla="*/ 0 w 763306"/>
              <a:gd name="connsiteY7" fmla="*/ 246528 h 110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306" h="1109762">
                <a:moveTo>
                  <a:pt x="0" y="246528"/>
                </a:moveTo>
                <a:lnTo>
                  <a:pt x="268967" y="332516"/>
                </a:lnTo>
                <a:lnTo>
                  <a:pt x="268967" y="0"/>
                </a:lnTo>
                <a:lnTo>
                  <a:pt x="491864" y="0"/>
                </a:lnTo>
                <a:lnTo>
                  <a:pt x="491864" y="332516"/>
                </a:lnTo>
                <a:lnTo>
                  <a:pt x="763306" y="222136"/>
                </a:lnTo>
                <a:lnTo>
                  <a:pt x="380416" y="1109762"/>
                </a:lnTo>
                <a:lnTo>
                  <a:pt x="0" y="246528"/>
                </a:lnTo>
                <a:close/>
              </a:path>
            </a:pathLst>
          </a:custGeom>
          <a:solidFill>
            <a:srgbClr val="3A4D59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63" name="Group 4"/>
          <p:cNvGrpSpPr/>
          <p:nvPr/>
        </p:nvGrpSpPr>
        <p:grpSpPr>
          <a:xfrm flipH="1">
            <a:off x="5830466" y="285750"/>
            <a:ext cx="3073998" cy="2895599"/>
            <a:chOff x="-2074100" y="-322141"/>
            <a:chExt cx="1614230" cy="670498"/>
          </a:xfrm>
          <a:solidFill>
            <a:srgbClr val="2C95DD"/>
          </a:solidFill>
        </p:grpSpPr>
        <p:sp>
          <p:nvSpPr>
            <p:cNvPr id="165" name="Rounded Rectangle 164"/>
            <p:cNvSpPr/>
            <p:nvPr/>
          </p:nvSpPr>
          <p:spPr>
            <a:xfrm>
              <a:off x="-2074100" y="-322141"/>
              <a:ext cx="1544336" cy="670498"/>
            </a:xfrm>
            <a:prstGeom prst="roundRect">
              <a:avLst>
                <a:gd name="adj" fmla="val 7060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274320" rIns="274320" bIns="274320" rtlCol="0" anchor="ctr"/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Helvetica"/>
                  <a:cs typeface="Helvetica"/>
                </a:rPr>
                <a:t>Save a file in any folder and it’s synced/accessible everywhere automatically</a:t>
              </a:r>
            </a:p>
            <a:p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  <a:p>
              <a:pPr marL="285750" indent="-285750">
                <a:spcAft>
                  <a:spcPts val="300"/>
                </a:spcAft>
                <a:buFont typeface="Arial"/>
                <a:buChar char="•"/>
              </a:pPr>
              <a:r>
                <a:rPr lang="en-US" sz="1200" dirty="0">
                  <a:solidFill>
                    <a:schemeClr val="bg1"/>
                  </a:solidFill>
                  <a:latin typeface="Helvetica"/>
                  <a:cs typeface="Helvetica"/>
                </a:rPr>
                <a:t>Push Sync w/Notifications</a:t>
              </a:r>
            </a:p>
            <a:p>
              <a:pPr marL="285750" indent="-285750">
                <a:spcAft>
                  <a:spcPts val="300"/>
                </a:spcAft>
                <a:buFont typeface="Arial"/>
                <a:buChar char="•"/>
              </a:pPr>
              <a:r>
                <a:rPr lang="en-US" sz="1200" dirty="0" smtClean="0">
                  <a:solidFill>
                    <a:schemeClr val="bg1"/>
                  </a:solidFill>
                  <a:latin typeface="Helvetica"/>
                  <a:cs typeface="Helvetica"/>
                </a:rPr>
                <a:t>Automatic Upload/Download Resume</a:t>
              </a:r>
            </a:p>
            <a:p>
              <a:pPr marL="285750" indent="-285750">
                <a:spcAft>
                  <a:spcPts val="300"/>
                </a:spcAft>
                <a:buFont typeface="Arial"/>
                <a:buChar char="•"/>
              </a:pPr>
              <a:r>
                <a:rPr lang="en-US" sz="1200" dirty="0" smtClean="0">
                  <a:solidFill>
                    <a:schemeClr val="bg1"/>
                  </a:solidFill>
                  <a:latin typeface="Helvetica"/>
                  <a:cs typeface="Helvetica"/>
                </a:rPr>
                <a:t>No File Size Limits</a:t>
              </a:r>
            </a:p>
            <a:p>
              <a:pPr marL="285750" indent="-285750">
                <a:spcAft>
                  <a:spcPts val="300"/>
                </a:spcAft>
                <a:buFont typeface="Arial"/>
                <a:buChar char="•"/>
              </a:pPr>
              <a:r>
                <a:rPr lang="en-US" sz="1200" dirty="0" smtClean="0">
                  <a:solidFill>
                    <a:schemeClr val="bg1"/>
                  </a:solidFill>
                  <a:latin typeface="Helvetica"/>
                  <a:cs typeface="Helvetica"/>
                </a:rPr>
                <a:t>No Bandwidth Limits</a:t>
              </a:r>
            </a:p>
            <a:p>
              <a:pPr marL="285750" indent="-285750">
                <a:spcAft>
                  <a:spcPts val="300"/>
                </a:spcAft>
                <a:buFont typeface="Arial"/>
                <a:buChar char="•"/>
              </a:pPr>
              <a:r>
                <a:rPr lang="en-US" sz="1200" dirty="0" smtClean="0">
                  <a:solidFill>
                    <a:schemeClr val="bg1"/>
                  </a:solidFill>
                  <a:latin typeface="Helvetica"/>
                  <a:cs typeface="Helvetica"/>
                </a:rPr>
                <a:t>Global De-Duplication</a:t>
              </a:r>
            </a:p>
            <a:p>
              <a:pPr marL="285750" indent="-285750">
                <a:spcAft>
                  <a:spcPts val="300"/>
                </a:spcAft>
                <a:buFont typeface="Arial"/>
                <a:buChar char="•"/>
              </a:pPr>
              <a:r>
                <a:rPr lang="en-US" sz="1200" dirty="0" smtClean="0">
                  <a:solidFill>
                    <a:schemeClr val="bg1"/>
                  </a:solidFill>
                  <a:latin typeface="Helvetica"/>
                  <a:cs typeface="Helvetica"/>
                </a:rPr>
                <a:t>Automatic Version Control</a:t>
              </a:r>
            </a:p>
            <a:p>
              <a:pPr marL="285750" indent="-285750">
                <a:spcAft>
                  <a:spcPts val="300"/>
                </a:spcAft>
                <a:buFont typeface="Arial"/>
                <a:buChar char="•"/>
              </a:pPr>
              <a:r>
                <a:rPr lang="en-US" sz="1200" dirty="0" smtClean="0">
                  <a:solidFill>
                    <a:schemeClr val="bg1"/>
                  </a:solidFill>
                  <a:latin typeface="Helvetica"/>
                  <a:cs typeface="Helvetica"/>
                </a:rPr>
                <a:t>Automatic Conflict Resolution</a:t>
              </a:r>
            </a:p>
          </p:txBody>
        </p:sp>
        <p:sp>
          <p:nvSpPr>
            <p:cNvPr id="166" name="Isosceles Triangle 165"/>
            <p:cNvSpPr/>
            <p:nvPr/>
          </p:nvSpPr>
          <p:spPr>
            <a:xfrm rot="5400000">
              <a:off x="-577138" y="-115464"/>
              <a:ext cx="160282" cy="74254"/>
            </a:xfrm>
            <a:prstGeom prst="triangle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/>
                <a:cs typeface="Helvetica"/>
              </a:endParaRPr>
            </a:p>
          </p:txBody>
        </p:sp>
      </p:grpSp>
      <p:sp>
        <p:nvSpPr>
          <p:cNvPr id="112" name="Title 3"/>
          <p:cNvSpPr txBox="1">
            <a:spLocks/>
          </p:cNvSpPr>
          <p:nvPr/>
        </p:nvSpPr>
        <p:spPr bwMode="gray">
          <a:xfrm>
            <a:off x="304800" y="517710"/>
            <a:ext cx="2276428" cy="1125396"/>
          </a:xfrm>
          <a:prstGeom prst="rect">
            <a:avLst/>
          </a:prstGeom>
          <a:noFill/>
        </p:spPr>
        <p:txBody>
          <a:bodyPr lIns="0" tIns="0" rIns="0" bIns="0" anchor="t" anchorCtr="0"/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C95DD"/>
                </a:solidFill>
                <a:effectLst/>
                <a:uLnTx/>
                <a:uFillTx/>
                <a:latin typeface="Helvetica Light"/>
                <a:ea typeface="+mj-ea"/>
                <a:cs typeface="Helvetica Light"/>
              </a:rPr>
              <a:t>Multi-Folder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rgbClr val="2C95DD"/>
                </a:solidFill>
                <a:effectLst/>
                <a:uLnTx/>
                <a:uFillTx/>
                <a:latin typeface="Helvetica Light"/>
                <a:ea typeface="+mj-ea"/>
                <a:cs typeface="Helvetica Light"/>
              </a:rPr>
              <a:t> Sync:</a:t>
            </a:r>
            <a:endParaRPr kumimoji="0" lang="en-US" b="0" i="0" u="none" strike="noStrike" kern="1200" cap="none" spc="0" normalizeH="0" noProof="0" dirty="0" smtClean="0">
              <a:ln>
                <a:noFill/>
              </a:ln>
              <a:solidFill>
                <a:srgbClr val="2C95DD"/>
              </a:solidFill>
              <a:effectLst/>
              <a:uLnTx/>
              <a:uFillTx/>
              <a:latin typeface="Helvetica Light"/>
              <a:ea typeface="+mj-ea"/>
              <a:cs typeface="Helvetica Light"/>
            </a:endParaRPr>
          </a:p>
          <a:p>
            <a:pPr marL="0" marR="0" lvl="0" indent="0" defTabSz="914400" rtl="0" eaLnBrk="1" fontAlgn="auto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C95DD"/>
                </a:solidFill>
                <a:effectLst/>
                <a:uLnTx/>
                <a:uFillTx/>
                <a:latin typeface="Helvetica Light"/>
                <a:ea typeface="+mj-ea"/>
                <a:cs typeface="Helvetica Light"/>
              </a:rPr>
              <a:t>SYNC, </a:t>
            </a:r>
            <a:r>
              <a:rPr lang="en-US" sz="1400" dirty="0" smtClean="0">
                <a:solidFill>
                  <a:srgbClr val="2C95DD"/>
                </a:solidFill>
                <a:latin typeface="Helvetica Light"/>
                <a:ea typeface="+mj-ea"/>
                <a:cs typeface="Helvetica Light"/>
              </a:rPr>
              <a:t>SHARE &amp; PROTECT</a:t>
            </a:r>
            <a:br>
              <a:rPr lang="en-US" sz="1400" dirty="0" smtClean="0">
                <a:solidFill>
                  <a:srgbClr val="2C95DD"/>
                </a:solidFill>
                <a:latin typeface="Helvetica Light"/>
                <a:ea typeface="+mj-ea"/>
                <a:cs typeface="Helvetica Light"/>
              </a:rPr>
            </a:b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solidFill>
                  <a:srgbClr val="2C95DD"/>
                </a:solidFill>
                <a:effectLst/>
                <a:uLnTx/>
                <a:uFillTx/>
                <a:latin typeface="Helvetica Light"/>
                <a:ea typeface="+mj-ea"/>
                <a:cs typeface="Helvetica Light"/>
              </a:rPr>
              <a:t>WITH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C95DD"/>
                </a:solidFill>
                <a:effectLst/>
                <a:uLnTx/>
                <a:uFillTx/>
                <a:latin typeface="Helvetica Light"/>
                <a:ea typeface="+mj-ea"/>
                <a:cs typeface="Helvetica Light"/>
              </a:rPr>
              <a:t>NO EXTRA</a:t>
            </a:r>
            <a:b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C95DD"/>
                </a:solidFill>
                <a:effectLst/>
                <a:uLnTx/>
                <a:uFillTx/>
                <a:latin typeface="Helvetica Light"/>
                <a:ea typeface="+mj-ea"/>
                <a:cs typeface="Helvetica Light"/>
              </a:rPr>
            </a:b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C95DD"/>
                </a:solidFill>
                <a:effectLst/>
                <a:uLnTx/>
                <a:uFillTx/>
                <a:latin typeface="Helvetica Light"/>
                <a:ea typeface="+mj-ea"/>
                <a:cs typeface="Helvetica Light"/>
              </a:rPr>
              <a:t>STEPS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C95DD"/>
              </a:solidFill>
              <a:effectLst/>
              <a:uLnTx/>
              <a:uFillTx/>
              <a:latin typeface="Helvetica Light"/>
              <a:ea typeface="+mj-ea"/>
              <a:cs typeface="Helvetica Light"/>
            </a:endParaRPr>
          </a:p>
        </p:txBody>
      </p:sp>
      <p:grpSp>
        <p:nvGrpSpPr>
          <p:cNvPr id="250" name="Group 249"/>
          <p:cNvGrpSpPr/>
          <p:nvPr/>
        </p:nvGrpSpPr>
        <p:grpSpPr>
          <a:xfrm>
            <a:off x="479919" y="3333750"/>
            <a:ext cx="8182400" cy="1047686"/>
            <a:chOff x="458518" y="3333750"/>
            <a:chExt cx="8182400" cy="1047686"/>
          </a:xfrm>
        </p:grpSpPr>
        <p:grpSp>
          <p:nvGrpSpPr>
            <p:cNvPr id="251" name="Group 250"/>
            <p:cNvGrpSpPr/>
            <p:nvPr/>
          </p:nvGrpSpPr>
          <p:grpSpPr>
            <a:xfrm>
              <a:off x="2313968" y="3440163"/>
              <a:ext cx="650494" cy="940846"/>
              <a:chOff x="2313968" y="3440163"/>
              <a:chExt cx="650494" cy="940846"/>
            </a:xfrm>
          </p:grpSpPr>
          <p:sp>
            <p:nvSpPr>
              <p:cNvPr id="276" name="TextBox 275"/>
              <p:cNvSpPr txBox="1"/>
              <p:nvPr/>
            </p:nvSpPr>
            <p:spPr>
              <a:xfrm>
                <a:off x="2313968" y="4211732"/>
                <a:ext cx="650494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3A4D59"/>
                    </a:solidFill>
                    <a:latin typeface="Helvetica"/>
                    <a:cs typeface="Helvetica"/>
                  </a:rPr>
                  <a:t>ANDROID</a:t>
                </a:r>
              </a:p>
            </p:txBody>
          </p:sp>
          <p:grpSp>
            <p:nvGrpSpPr>
              <p:cNvPr id="277" name="Group 276"/>
              <p:cNvGrpSpPr/>
              <p:nvPr/>
            </p:nvGrpSpPr>
            <p:grpSpPr>
              <a:xfrm>
                <a:off x="2437744" y="3440163"/>
                <a:ext cx="402941" cy="747959"/>
                <a:chOff x="2437744" y="3440163"/>
                <a:chExt cx="402941" cy="747959"/>
              </a:xfrm>
            </p:grpSpPr>
            <p:grpSp>
              <p:nvGrpSpPr>
                <p:cNvPr id="278" name="Group 277"/>
                <p:cNvGrpSpPr/>
                <p:nvPr/>
              </p:nvGrpSpPr>
              <p:grpSpPr>
                <a:xfrm>
                  <a:off x="2437744" y="3440163"/>
                  <a:ext cx="402941" cy="747959"/>
                  <a:chOff x="-2724728" y="1027546"/>
                  <a:chExt cx="3694545" cy="6858000"/>
                </a:xfrm>
              </p:grpSpPr>
              <p:pic>
                <p:nvPicPr>
                  <p:cNvPr id="280" name="Picture 279"/>
                  <p:cNvPicPr>
                    <a:picLocks noChangeAspect="1"/>
                  </p:cNvPicPr>
                  <p:nvPr/>
                </p:nvPicPr>
                <p:blipFill rotWithShape="1">
                  <a:blip r:embed="rId6" cstate="screen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293" b="99512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-2724728" y="1027546"/>
                    <a:ext cx="3694545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281" name="Picture 280"/>
                  <p:cNvPicPr>
                    <a:picLocks noChangeAspect="1"/>
                  </p:cNvPicPr>
                  <p:nvPr/>
                </p:nvPicPr>
                <p:blipFill rotWithShape="1">
                  <a:blip r:embed="rId8" cstate="screen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-2597756" y="1131458"/>
                    <a:ext cx="3452091" cy="6650186"/>
                  </a:xfrm>
                  <a:prstGeom prst="roundRect">
                    <a:avLst>
                      <a:gd name="adj" fmla="val 17829"/>
                    </a:avLst>
                  </a:prstGeom>
                  <a:ln w="6350" cmpd="sng">
                    <a:solidFill>
                      <a:srgbClr val="FFFFFF"/>
                    </a:solidFill>
                  </a:ln>
                </p:spPr>
              </p:pic>
            </p:grpSp>
            <p:pic>
              <p:nvPicPr>
                <p:cNvPr id="279" name="Picture 278" descr="AndroidGalaxy1.png"/>
                <p:cNvPicPr>
                  <a:picLocks noChangeAspect="1"/>
                </p:cNvPicPr>
                <p:nvPr/>
              </p:nvPicPr>
              <p:blipFill rotWithShape="1"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475168" y="3547442"/>
                  <a:ext cx="328095" cy="533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2" name="Group 251"/>
            <p:cNvGrpSpPr/>
            <p:nvPr/>
          </p:nvGrpSpPr>
          <p:grpSpPr>
            <a:xfrm>
              <a:off x="458518" y="3458151"/>
              <a:ext cx="830681" cy="921996"/>
              <a:chOff x="458518" y="3458151"/>
              <a:chExt cx="830681" cy="921996"/>
            </a:xfrm>
          </p:grpSpPr>
          <p:sp>
            <p:nvSpPr>
              <p:cNvPr id="272" name="TextBox 271"/>
              <p:cNvSpPr txBox="1"/>
              <p:nvPr/>
            </p:nvSpPr>
            <p:spPr>
              <a:xfrm>
                <a:off x="458518" y="4210870"/>
                <a:ext cx="830681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3A4D59"/>
                    </a:solidFill>
                    <a:latin typeface="Helvetica"/>
                    <a:cs typeface="Helvetica"/>
                  </a:rPr>
                  <a:t>WINDOWS 8</a:t>
                </a:r>
              </a:p>
            </p:txBody>
          </p:sp>
          <p:grpSp>
            <p:nvGrpSpPr>
              <p:cNvPr id="273" name="Group 272"/>
              <p:cNvGrpSpPr/>
              <p:nvPr/>
            </p:nvGrpSpPr>
            <p:grpSpPr>
              <a:xfrm>
                <a:off x="694927" y="3458151"/>
                <a:ext cx="357862" cy="718745"/>
                <a:chOff x="694927" y="3458151"/>
                <a:chExt cx="357862" cy="718745"/>
              </a:xfrm>
            </p:grpSpPr>
            <p:pic>
              <p:nvPicPr>
                <p:cNvPr id="274" name="Picture 273"/>
                <p:cNvPicPr>
                  <a:picLocks noChangeAspect="1"/>
                </p:cNvPicPr>
                <p:nvPr/>
              </p:nvPicPr>
              <p:blipFill rotWithShape="1"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94927" y="3458151"/>
                  <a:ext cx="357862" cy="718745"/>
                </a:xfrm>
                <a:prstGeom prst="roundRect">
                  <a:avLst>
                    <a:gd name="adj" fmla="val 3955"/>
                  </a:avLst>
                </a:prstGeom>
                <a:ln w="6350" cmpd="sng">
                  <a:solidFill>
                    <a:srgbClr val="FFFFFF"/>
                  </a:solidFill>
                </a:ln>
              </p:spPr>
            </p:pic>
            <p:pic>
              <p:nvPicPr>
                <p:cNvPr id="275" name="Picture 274" descr="WindowsPhone.png"/>
                <p:cNvPicPr>
                  <a:picLocks noChangeAspect="1"/>
                </p:cNvPicPr>
                <p:nvPr/>
              </p:nvPicPr>
              <p:blipFill rotWithShape="1"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21654" y="3587909"/>
                  <a:ext cx="304409" cy="51117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3" name="Group 252"/>
            <p:cNvGrpSpPr/>
            <p:nvPr/>
          </p:nvGrpSpPr>
          <p:grpSpPr>
            <a:xfrm>
              <a:off x="1417482" y="3399247"/>
              <a:ext cx="792318" cy="978139"/>
              <a:chOff x="1417482" y="3399247"/>
              <a:chExt cx="792318" cy="978139"/>
            </a:xfrm>
          </p:grpSpPr>
          <p:sp>
            <p:nvSpPr>
              <p:cNvPr id="270" name="TextBox 269"/>
              <p:cNvSpPr txBox="1"/>
              <p:nvPr/>
            </p:nvSpPr>
            <p:spPr>
              <a:xfrm>
                <a:off x="1535542" y="4208109"/>
                <a:ext cx="55619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3A4D59"/>
                    </a:solidFill>
                    <a:latin typeface="Helvetica"/>
                    <a:cs typeface="Helvetica"/>
                  </a:rPr>
                  <a:t>IPHONE</a:t>
                </a:r>
              </a:p>
            </p:txBody>
          </p:sp>
          <p:pic>
            <p:nvPicPr>
              <p:cNvPr id="271" name="Picture 270"/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17482" y="3399247"/>
                <a:ext cx="792318" cy="925102"/>
              </a:xfrm>
              <a:prstGeom prst="rect">
                <a:avLst/>
              </a:prstGeom>
            </p:spPr>
          </p:pic>
        </p:grpSp>
        <p:grpSp>
          <p:nvGrpSpPr>
            <p:cNvPr id="254" name="Group 253"/>
            <p:cNvGrpSpPr/>
            <p:nvPr/>
          </p:nvGrpSpPr>
          <p:grpSpPr>
            <a:xfrm>
              <a:off x="6635443" y="3486150"/>
              <a:ext cx="1023014" cy="895286"/>
              <a:chOff x="6635443" y="3486150"/>
              <a:chExt cx="1023014" cy="895286"/>
            </a:xfrm>
          </p:grpSpPr>
          <p:sp>
            <p:nvSpPr>
              <p:cNvPr id="268" name="TextBox 267"/>
              <p:cNvSpPr txBox="1"/>
              <p:nvPr/>
            </p:nvSpPr>
            <p:spPr>
              <a:xfrm>
                <a:off x="6928180" y="4212159"/>
                <a:ext cx="318841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bg2"/>
                    </a:solidFill>
                    <a:latin typeface="Helvetica"/>
                    <a:cs typeface="Helvetica"/>
                  </a:rPr>
                  <a:t>IPAD</a:t>
                </a:r>
              </a:p>
            </p:txBody>
          </p:sp>
          <p:pic>
            <p:nvPicPr>
              <p:cNvPr id="269" name="Picture 268"/>
              <p:cNvPicPr>
                <a:picLocks noChangeAspect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35443" y="3486150"/>
                <a:ext cx="1023014" cy="697923"/>
              </a:xfrm>
              <a:prstGeom prst="rect">
                <a:avLst/>
              </a:prstGeom>
            </p:spPr>
          </p:pic>
        </p:grpSp>
        <p:grpSp>
          <p:nvGrpSpPr>
            <p:cNvPr id="255" name="Group 254"/>
            <p:cNvGrpSpPr/>
            <p:nvPr/>
          </p:nvGrpSpPr>
          <p:grpSpPr>
            <a:xfrm>
              <a:off x="3190872" y="3497032"/>
              <a:ext cx="1048803" cy="884404"/>
              <a:chOff x="3190872" y="3497032"/>
              <a:chExt cx="1048803" cy="884404"/>
            </a:xfrm>
          </p:grpSpPr>
          <p:sp>
            <p:nvSpPr>
              <p:cNvPr id="264" name="TextBox 263"/>
              <p:cNvSpPr txBox="1"/>
              <p:nvPr/>
            </p:nvSpPr>
            <p:spPr>
              <a:xfrm>
                <a:off x="3254782" y="4212159"/>
                <a:ext cx="920982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3A4D59"/>
                    </a:solidFill>
                    <a:latin typeface="Helvetica"/>
                    <a:cs typeface="Helvetica"/>
                  </a:rPr>
                  <a:t>MS SURFACE</a:t>
                </a:r>
              </a:p>
            </p:txBody>
          </p:sp>
          <p:grpSp>
            <p:nvGrpSpPr>
              <p:cNvPr id="265" name="Group 264"/>
              <p:cNvGrpSpPr/>
              <p:nvPr/>
            </p:nvGrpSpPr>
            <p:grpSpPr>
              <a:xfrm>
                <a:off x="3190872" y="3497032"/>
                <a:ext cx="1048803" cy="655198"/>
                <a:chOff x="3190872" y="3497032"/>
                <a:chExt cx="1048803" cy="655198"/>
              </a:xfrm>
            </p:grpSpPr>
            <p:pic>
              <p:nvPicPr>
                <p:cNvPr id="266" name="Picture 265"/>
                <p:cNvPicPr>
                  <a:picLocks noChangeAspect="1"/>
                </p:cNvPicPr>
                <p:nvPr/>
              </p:nvPicPr>
              <p:blipFill rotWithShape="1"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190872" y="3497032"/>
                  <a:ext cx="1048803" cy="655198"/>
                </a:xfrm>
                <a:prstGeom prst="roundRect">
                  <a:avLst>
                    <a:gd name="adj" fmla="val 2515"/>
                  </a:avLst>
                </a:prstGeom>
                <a:ln w="6350" cmpd="sng">
                  <a:solidFill>
                    <a:srgbClr val="FFFFFF"/>
                  </a:solidFill>
                </a:ln>
              </p:spPr>
            </p:pic>
            <p:pic>
              <p:nvPicPr>
                <p:cNvPr id="267" name="Picture 266" descr="Features_hero2.png"/>
                <p:cNvPicPr>
                  <a:picLocks noChangeAspect="1"/>
                </p:cNvPicPr>
                <p:nvPr/>
              </p:nvPicPr>
              <p:blipFill rotWithShape="1">
                <a:blip r:embed="rId1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243785" y="3556344"/>
                  <a:ext cx="942976" cy="53657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6" name="Group 255"/>
            <p:cNvGrpSpPr/>
            <p:nvPr/>
          </p:nvGrpSpPr>
          <p:grpSpPr>
            <a:xfrm>
              <a:off x="7848600" y="3399248"/>
              <a:ext cx="792318" cy="982188"/>
              <a:chOff x="7848600" y="3399248"/>
              <a:chExt cx="792318" cy="982188"/>
            </a:xfrm>
          </p:grpSpPr>
          <p:sp>
            <p:nvSpPr>
              <p:cNvPr id="262" name="TextBox 261"/>
              <p:cNvSpPr txBox="1"/>
              <p:nvPr/>
            </p:nvSpPr>
            <p:spPr>
              <a:xfrm>
                <a:off x="7961359" y="4212159"/>
                <a:ext cx="55619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bg2"/>
                    </a:solidFill>
                    <a:latin typeface="Helvetica"/>
                    <a:cs typeface="Helvetica"/>
                  </a:rPr>
                  <a:t>IPHONE</a:t>
                </a:r>
              </a:p>
            </p:txBody>
          </p:sp>
          <p:pic>
            <p:nvPicPr>
              <p:cNvPr id="263" name="Picture 262"/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48600" y="3399248"/>
                <a:ext cx="792318" cy="925102"/>
              </a:xfrm>
              <a:prstGeom prst="rect">
                <a:avLst/>
              </a:prstGeom>
            </p:spPr>
          </p:pic>
        </p:grpSp>
        <p:grpSp>
          <p:nvGrpSpPr>
            <p:cNvPr id="257" name="Group 256"/>
            <p:cNvGrpSpPr/>
            <p:nvPr/>
          </p:nvGrpSpPr>
          <p:grpSpPr>
            <a:xfrm>
              <a:off x="4870454" y="3333750"/>
              <a:ext cx="1533437" cy="1041915"/>
              <a:chOff x="4870454" y="3333750"/>
              <a:chExt cx="1533437" cy="1041915"/>
            </a:xfrm>
          </p:grpSpPr>
          <p:sp>
            <p:nvSpPr>
              <p:cNvPr id="258" name="TextBox 257"/>
              <p:cNvSpPr txBox="1"/>
              <p:nvPr/>
            </p:nvSpPr>
            <p:spPr>
              <a:xfrm>
                <a:off x="5143311" y="4206388"/>
                <a:ext cx="98772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bg2"/>
                    </a:solidFill>
                    <a:latin typeface="Helvetica"/>
                    <a:cs typeface="Helvetica"/>
                  </a:rPr>
                  <a:t>MACBOOK AIR</a:t>
                </a:r>
              </a:p>
            </p:txBody>
          </p:sp>
          <p:grpSp>
            <p:nvGrpSpPr>
              <p:cNvPr id="259" name="Group 258"/>
              <p:cNvGrpSpPr/>
              <p:nvPr/>
            </p:nvGrpSpPr>
            <p:grpSpPr>
              <a:xfrm>
                <a:off x="4870454" y="3333750"/>
                <a:ext cx="1533437" cy="841162"/>
                <a:chOff x="4870454" y="3339521"/>
                <a:chExt cx="1533437" cy="841162"/>
              </a:xfrm>
            </p:grpSpPr>
            <p:pic>
              <p:nvPicPr>
                <p:cNvPr id="260" name="Picture 259"/>
                <p:cNvPicPr>
                  <a:picLocks noChangeAspect="1"/>
                </p:cNvPicPr>
                <p:nvPr/>
              </p:nvPicPr>
              <p:blipFill>
                <a:blip r:embed="rId17" cstate="screen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0" b="99200" l="0" r="99397">
                              <a14:foregroundMark x1="55019" y1="7700" x2="84805" y2="98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70454" y="3339521"/>
                  <a:ext cx="1533437" cy="841162"/>
                </a:xfrm>
                <a:prstGeom prst="rect">
                  <a:avLst/>
                </a:prstGeom>
              </p:spPr>
            </p:pic>
            <p:pic>
              <p:nvPicPr>
                <p:cNvPr id="261" name="Picture 260" descr="Desktop_Sync.png"/>
                <p:cNvPicPr>
                  <a:picLocks noChangeAspect="1"/>
                </p:cNvPicPr>
                <p:nvPr/>
              </p:nvPicPr>
              <p:blipFill rotWithShape="1">
                <a:blip r:embed="rId1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114362" y="3446182"/>
                  <a:ext cx="1045620" cy="576543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16" name="Oval 215"/>
          <p:cNvSpPr/>
          <p:nvPr/>
        </p:nvSpPr>
        <p:spPr>
          <a:xfrm>
            <a:off x="881281" y="3348024"/>
            <a:ext cx="421246" cy="421246"/>
          </a:xfrm>
          <a:prstGeom prst="ellipse">
            <a:avLst/>
          </a:prstGeom>
          <a:solidFill>
            <a:srgbClr val="2C95D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17" name="Freeform 7"/>
          <p:cNvSpPr>
            <a:spLocks/>
          </p:cNvSpPr>
          <p:nvPr/>
        </p:nvSpPr>
        <p:spPr bwMode="auto">
          <a:xfrm>
            <a:off x="976482" y="3454535"/>
            <a:ext cx="216681" cy="57214"/>
          </a:xfrm>
          <a:custGeom>
            <a:avLst/>
            <a:gdLst/>
            <a:ahLst/>
            <a:cxnLst>
              <a:cxn ang="0">
                <a:pos x="14" y="58"/>
              </a:cxn>
              <a:cxn ang="0">
                <a:pos x="0" y="58"/>
              </a:cxn>
              <a:cxn ang="0">
                <a:pos x="0" y="21"/>
              </a:cxn>
              <a:cxn ang="0">
                <a:pos x="7" y="15"/>
              </a:cxn>
              <a:cxn ang="0">
                <a:pos x="55" y="15"/>
              </a:cxn>
              <a:cxn ang="0">
                <a:pos x="63" y="21"/>
              </a:cxn>
              <a:cxn ang="0">
                <a:pos x="68" y="34"/>
              </a:cxn>
              <a:cxn ang="0">
                <a:pos x="72" y="33"/>
              </a:cxn>
              <a:cxn ang="0">
                <a:pos x="195" y="0"/>
              </a:cxn>
              <a:cxn ang="0">
                <a:pos x="204" y="35"/>
              </a:cxn>
              <a:cxn ang="0">
                <a:pos x="215" y="35"/>
              </a:cxn>
              <a:cxn ang="0">
                <a:pos x="221" y="41"/>
              </a:cxn>
              <a:cxn ang="0">
                <a:pos x="221" y="58"/>
              </a:cxn>
              <a:cxn ang="0">
                <a:pos x="201" y="58"/>
              </a:cxn>
              <a:cxn ang="0">
                <a:pos x="195" y="35"/>
              </a:cxn>
              <a:cxn ang="0">
                <a:pos x="189" y="11"/>
              </a:cxn>
              <a:cxn ang="0">
                <a:pos x="14" y="58"/>
              </a:cxn>
            </a:cxnLst>
            <a:rect l="0" t="0" r="r" b="b"/>
            <a:pathLst>
              <a:path w="221" h="58">
                <a:moveTo>
                  <a:pt x="14" y="58"/>
                </a:moveTo>
                <a:cubicBezTo>
                  <a:pt x="9" y="58"/>
                  <a:pt x="5" y="58"/>
                  <a:pt x="0" y="58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8"/>
                  <a:pt x="3" y="15"/>
                  <a:pt x="7" y="15"/>
                </a:cubicBezTo>
                <a:cubicBezTo>
                  <a:pt x="55" y="15"/>
                  <a:pt x="55" y="15"/>
                  <a:pt x="55" y="15"/>
                </a:cubicBezTo>
                <a:cubicBezTo>
                  <a:pt x="60" y="15"/>
                  <a:pt x="62" y="18"/>
                  <a:pt x="63" y="21"/>
                </a:cubicBezTo>
                <a:cubicBezTo>
                  <a:pt x="68" y="34"/>
                  <a:pt x="68" y="34"/>
                  <a:pt x="68" y="34"/>
                </a:cubicBezTo>
                <a:cubicBezTo>
                  <a:pt x="72" y="33"/>
                  <a:pt x="72" y="33"/>
                  <a:pt x="72" y="33"/>
                </a:cubicBezTo>
                <a:cubicBezTo>
                  <a:pt x="195" y="0"/>
                  <a:pt x="195" y="0"/>
                  <a:pt x="195" y="0"/>
                </a:cubicBezTo>
                <a:cubicBezTo>
                  <a:pt x="204" y="35"/>
                  <a:pt x="204" y="35"/>
                  <a:pt x="204" y="35"/>
                </a:cubicBezTo>
                <a:cubicBezTo>
                  <a:pt x="215" y="35"/>
                  <a:pt x="215" y="35"/>
                  <a:pt x="215" y="35"/>
                </a:cubicBezTo>
                <a:cubicBezTo>
                  <a:pt x="218" y="35"/>
                  <a:pt x="221" y="38"/>
                  <a:pt x="221" y="41"/>
                </a:cubicBezTo>
                <a:cubicBezTo>
                  <a:pt x="221" y="58"/>
                  <a:pt x="221" y="58"/>
                  <a:pt x="221" y="58"/>
                </a:cubicBezTo>
                <a:cubicBezTo>
                  <a:pt x="215" y="58"/>
                  <a:pt x="208" y="58"/>
                  <a:pt x="201" y="58"/>
                </a:cubicBezTo>
                <a:cubicBezTo>
                  <a:pt x="195" y="35"/>
                  <a:pt x="195" y="35"/>
                  <a:pt x="195" y="35"/>
                </a:cubicBezTo>
                <a:cubicBezTo>
                  <a:pt x="189" y="11"/>
                  <a:pt x="189" y="11"/>
                  <a:pt x="189" y="11"/>
                </a:cubicBezTo>
                <a:cubicBezTo>
                  <a:pt x="14" y="58"/>
                  <a:pt x="14" y="58"/>
                  <a:pt x="14" y="58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218" name="Freeform 8"/>
          <p:cNvSpPr>
            <a:spLocks/>
          </p:cNvSpPr>
          <p:nvPr/>
        </p:nvSpPr>
        <p:spPr bwMode="auto">
          <a:xfrm>
            <a:off x="986505" y="3449784"/>
            <a:ext cx="213541" cy="127250"/>
          </a:xfrm>
          <a:custGeom>
            <a:avLst/>
            <a:gdLst>
              <a:gd name="connsiteX0" fmla="*/ 10000 w 10000"/>
              <a:gd name="connsiteY0" fmla="*/ 6966 h 6966"/>
              <a:gd name="connsiteX1" fmla="*/ 0 w 10000"/>
              <a:gd name="connsiteY1" fmla="*/ 3069 h 6966"/>
              <a:gd name="connsiteX2" fmla="*/ 8482 w 10000"/>
              <a:gd name="connsiteY2" fmla="*/ 0 h 6966"/>
              <a:gd name="connsiteX3" fmla="*/ 10000 w 10000"/>
              <a:gd name="connsiteY3" fmla="*/ 6966 h 6966"/>
              <a:gd name="connsiteX0" fmla="*/ 9565 w 9565"/>
              <a:gd name="connsiteY0" fmla="*/ 3926 h 4406"/>
              <a:gd name="connsiteX1" fmla="*/ 0 w 9565"/>
              <a:gd name="connsiteY1" fmla="*/ 4406 h 4406"/>
              <a:gd name="connsiteX2" fmla="*/ 8482 w 9565"/>
              <a:gd name="connsiteY2" fmla="*/ 0 h 4406"/>
              <a:gd name="connsiteX3" fmla="*/ 9565 w 9565"/>
              <a:gd name="connsiteY3" fmla="*/ 3926 h 4406"/>
              <a:gd name="connsiteX0" fmla="*/ 9804 w 9804"/>
              <a:gd name="connsiteY0" fmla="*/ 8911 h 8911"/>
              <a:gd name="connsiteX1" fmla="*/ 0 w 9804"/>
              <a:gd name="connsiteY1" fmla="*/ 6508 h 8911"/>
              <a:gd name="connsiteX2" fmla="*/ 8672 w 9804"/>
              <a:gd name="connsiteY2" fmla="*/ 0 h 8911"/>
              <a:gd name="connsiteX3" fmla="*/ 9804 w 9804"/>
              <a:gd name="connsiteY3" fmla="*/ 8911 h 8911"/>
              <a:gd name="connsiteX0" fmla="*/ 10139 w 10139"/>
              <a:gd name="connsiteY0" fmla="*/ 10000 h 10000"/>
              <a:gd name="connsiteX1" fmla="*/ 0 w 10139"/>
              <a:gd name="connsiteY1" fmla="*/ 6947 h 10000"/>
              <a:gd name="connsiteX2" fmla="*/ 8984 w 10139"/>
              <a:gd name="connsiteY2" fmla="*/ 0 h 10000"/>
              <a:gd name="connsiteX3" fmla="*/ 10139 w 10139"/>
              <a:gd name="connsiteY3" fmla="*/ 10000 h 10000"/>
              <a:gd name="connsiteX0" fmla="*/ 10139 w 10139"/>
              <a:gd name="connsiteY0" fmla="*/ 10000 h 10000"/>
              <a:gd name="connsiteX1" fmla="*/ 7917 w 10139"/>
              <a:gd name="connsiteY1" fmla="*/ 9441 h 10000"/>
              <a:gd name="connsiteX2" fmla="*/ 0 w 10139"/>
              <a:gd name="connsiteY2" fmla="*/ 6947 h 10000"/>
              <a:gd name="connsiteX3" fmla="*/ 8984 w 10139"/>
              <a:gd name="connsiteY3" fmla="*/ 0 h 10000"/>
              <a:gd name="connsiteX4" fmla="*/ 10139 w 10139"/>
              <a:gd name="connsiteY4" fmla="*/ 10000 h 10000"/>
              <a:gd name="connsiteX0" fmla="*/ 10139 w 10139"/>
              <a:gd name="connsiteY0" fmla="*/ 10000 h 15497"/>
              <a:gd name="connsiteX1" fmla="*/ 1667 w 10139"/>
              <a:gd name="connsiteY1" fmla="*/ 15497 h 15497"/>
              <a:gd name="connsiteX2" fmla="*/ 0 w 10139"/>
              <a:gd name="connsiteY2" fmla="*/ 6947 h 15497"/>
              <a:gd name="connsiteX3" fmla="*/ 8984 w 10139"/>
              <a:gd name="connsiteY3" fmla="*/ 0 h 15497"/>
              <a:gd name="connsiteX4" fmla="*/ 10139 w 10139"/>
              <a:gd name="connsiteY4" fmla="*/ 10000 h 1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39" h="15497">
                <a:moveTo>
                  <a:pt x="10139" y="10000"/>
                </a:moveTo>
                <a:lnTo>
                  <a:pt x="1667" y="15497"/>
                </a:lnTo>
                <a:lnTo>
                  <a:pt x="0" y="6947"/>
                </a:lnTo>
                <a:lnTo>
                  <a:pt x="8984" y="0"/>
                </a:lnTo>
                <a:lnTo>
                  <a:pt x="10139" y="100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  <a:effectLst>
            <a:outerShdw dist="38100" dir="7800000" algn="t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219" name="Freeform 9"/>
          <p:cNvSpPr>
            <a:spLocks/>
          </p:cNvSpPr>
          <p:nvPr/>
        </p:nvSpPr>
        <p:spPr bwMode="auto">
          <a:xfrm>
            <a:off x="964282" y="3515882"/>
            <a:ext cx="256244" cy="121123"/>
          </a:xfrm>
          <a:custGeom>
            <a:avLst/>
            <a:gdLst/>
            <a:ahLst/>
            <a:cxnLst>
              <a:cxn ang="0">
                <a:pos x="7" y="0"/>
              </a:cxn>
              <a:cxn ang="0">
                <a:pos x="254" y="0"/>
              </a:cxn>
              <a:cxn ang="0">
                <a:pos x="260" y="6"/>
              </a:cxn>
              <a:cxn ang="0">
                <a:pos x="241" y="117"/>
              </a:cxn>
              <a:cxn ang="0">
                <a:pos x="235" y="123"/>
              </a:cxn>
              <a:cxn ang="0">
                <a:pos x="27" y="123"/>
              </a:cxn>
              <a:cxn ang="0">
                <a:pos x="20" y="117"/>
              </a:cxn>
              <a:cxn ang="0">
                <a:pos x="1" y="6"/>
              </a:cxn>
              <a:cxn ang="0">
                <a:pos x="7" y="0"/>
              </a:cxn>
            </a:cxnLst>
            <a:rect l="0" t="0" r="r" b="b"/>
            <a:pathLst>
              <a:path w="261" h="123">
                <a:moveTo>
                  <a:pt x="7" y="0"/>
                </a:moveTo>
                <a:cubicBezTo>
                  <a:pt x="254" y="0"/>
                  <a:pt x="254" y="0"/>
                  <a:pt x="254" y="0"/>
                </a:cubicBezTo>
                <a:cubicBezTo>
                  <a:pt x="258" y="0"/>
                  <a:pt x="261" y="3"/>
                  <a:pt x="260" y="6"/>
                </a:cubicBezTo>
                <a:cubicBezTo>
                  <a:pt x="241" y="117"/>
                  <a:pt x="241" y="117"/>
                  <a:pt x="241" y="117"/>
                </a:cubicBezTo>
                <a:cubicBezTo>
                  <a:pt x="241" y="120"/>
                  <a:pt x="238" y="123"/>
                  <a:pt x="235" y="123"/>
                </a:cubicBezTo>
                <a:cubicBezTo>
                  <a:pt x="27" y="123"/>
                  <a:pt x="27" y="123"/>
                  <a:pt x="27" y="123"/>
                </a:cubicBezTo>
                <a:cubicBezTo>
                  <a:pt x="23" y="123"/>
                  <a:pt x="21" y="120"/>
                  <a:pt x="20" y="117"/>
                </a:cubicBezTo>
                <a:cubicBezTo>
                  <a:pt x="1" y="6"/>
                  <a:pt x="1" y="6"/>
                  <a:pt x="1" y="6"/>
                </a:cubicBezTo>
                <a:cubicBezTo>
                  <a:pt x="0" y="3"/>
                  <a:pt x="4" y="0"/>
                  <a:pt x="7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311" name="Oval 310"/>
          <p:cNvSpPr/>
          <p:nvPr/>
        </p:nvSpPr>
        <p:spPr>
          <a:xfrm>
            <a:off x="1886155" y="3348024"/>
            <a:ext cx="421246" cy="421246"/>
          </a:xfrm>
          <a:prstGeom prst="ellipse">
            <a:avLst/>
          </a:prstGeom>
          <a:solidFill>
            <a:srgbClr val="2C95D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12" name="Freeform 7"/>
          <p:cNvSpPr>
            <a:spLocks/>
          </p:cNvSpPr>
          <p:nvPr/>
        </p:nvSpPr>
        <p:spPr bwMode="auto">
          <a:xfrm>
            <a:off x="1981356" y="3454535"/>
            <a:ext cx="216681" cy="57214"/>
          </a:xfrm>
          <a:custGeom>
            <a:avLst/>
            <a:gdLst/>
            <a:ahLst/>
            <a:cxnLst>
              <a:cxn ang="0">
                <a:pos x="14" y="58"/>
              </a:cxn>
              <a:cxn ang="0">
                <a:pos x="0" y="58"/>
              </a:cxn>
              <a:cxn ang="0">
                <a:pos x="0" y="21"/>
              </a:cxn>
              <a:cxn ang="0">
                <a:pos x="7" y="15"/>
              </a:cxn>
              <a:cxn ang="0">
                <a:pos x="55" y="15"/>
              </a:cxn>
              <a:cxn ang="0">
                <a:pos x="63" y="21"/>
              </a:cxn>
              <a:cxn ang="0">
                <a:pos x="68" y="34"/>
              </a:cxn>
              <a:cxn ang="0">
                <a:pos x="72" y="33"/>
              </a:cxn>
              <a:cxn ang="0">
                <a:pos x="195" y="0"/>
              </a:cxn>
              <a:cxn ang="0">
                <a:pos x="204" y="35"/>
              </a:cxn>
              <a:cxn ang="0">
                <a:pos x="215" y="35"/>
              </a:cxn>
              <a:cxn ang="0">
                <a:pos x="221" y="41"/>
              </a:cxn>
              <a:cxn ang="0">
                <a:pos x="221" y="58"/>
              </a:cxn>
              <a:cxn ang="0">
                <a:pos x="201" y="58"/>
              </a:cxn>
              <a:cxn ang="0">
                <a:pos x="195" y="35"/>
              </a:cxn>
              <a:cxn ang="0">
                <a:pos x="189" y="11"/>
              </a:cxn>
              <a:cxn ang="0">
                <a:pos x="14" y="58"/>
              </a:cxn>
            </a:cxnLst>
            <a:rect l="0" t="0" r="r" b="b"/>
            <a:pathLst>
              <a:path w="221" h="58">
                <a:moveTo>
                  <a:pt x="14" y="58"/>
                </a:moveTo>
                <a:cubicBezTo>
                  <a:pt x="9" y="58"/>
                  <a:pt x="5" y="58"/>
                  <a:pt x="0" y="58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8"/>
                  <a:pt x="3" y="15"/>
                  <a:pt x="7" y="15"/>
                </a:cubicBezTo>
                <a:cubicBezTo>
                  <a:pt x="55" y="15"/>
                  <a:pt x="55" y="15"/>
                  <a:pt x="55" y="15"/>
                </a:cubicBezTo>
                <a:cubicBezTo>
                  <a:pt x="60" y="15"/>
                  <a:pt x="62" y="18"/>
                  <a:pt x="63" y="21"/>
                </a:cubicBezTo>
                <a:cubicBezTo>
                  <a:pt x="68" y="34"/>
                  <a:pt x="68" y="34"/>
                  <a:pt x="68" y="34"/>
                </a:cubicBezTo>
                <a:cubicBezTo>
                  <a:pt x="72" y="33"/>
                  <a:pt x="72" y="33"/>
                  <a:pt x="72" y="33"/>
                </a:cubicBezTo>
                <a:cubicBezTo>
                  <a:pt x="195" y="0"/>
                  <a:pt x="195" y="0"/>
                  <a:pt x="195" y="0"/>
                </a:cubicBezTo>
                <a:cubicBezTo>
                  <a:pt x="204" y="35"/>
                  <a:pt x="204" y="35"/>
                  <a:pt x="204" y="35"/>
                </a:cubicBezTo>
                <a:cubicBezTo>
                  <a:pt x="215" y="35"/>
                  <a:pt x="215" y="35"/>
                  <a:pt x="215" y="35"/>
                </a:cubicBezTo>
                <a:cubicBezTo>
                  <a:pt x="218" y="35"/>
                  <a:pt x="221" y="38"/>
                  <a:pt x="221" y="41"/>
                </a:cubicBezTo>
                <a:cubicBezTo>
                  <a:pt x="221" y="58"/>
                  <a:pt x="221" y="58"/>
                  <a:pt x="221" y="58"/>
                </a:cubicBezTo>
                <a:cubicBezTo>
                  <a:pt x="215" y="58"/>
                  <a:pt x="208" y="58"/>
                  <a:pt x="201" y="58"/>
                </a:cubicBezTo>
                <a:cubicBezTo>
                  <a:pt x="195" y="35"/>
                  <a:pt x="195" y="35"/>
                  <a:pt x="195" y="35"/>
                </a:cubicBezTo>
                <a:cubicBezTo>
                  <a:pt x="189" y="11"/>
                  <a:pt x="189" y="11"/>
                  <a:pt x="189" y="11"/>
                </a:cubicBezTo>
                <a:cubicBezTo>
                  <a:pt x="14" y="58"/>
                  <a:pt x="14" y="58"/>
                  <a:pt x="14" y="58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313" name="Freeform 8"/>
          <p:cNvSpPr>
            <a:spLocks/>
          </p:cNvSpPr>
          <p:nvPr/>
        </p:nvSpPr>
        <p:spPr bwMode="auto">
          <a:xfrm>
            <a:off x="1991379" y="3449784"/>
            <a:ext cx="213541" cy="127250"/>
          </a:xfrm>
          <a:custGeom>
            <a:avLst/>
            <a:gdLst>
              <a:gd name="connsiteX0" fmla="*/ 10000 w 10000"/>
              <a:gd name="connsiteY0" fmla="*/ 6966 h 6966"/>
              <a:gd name="connsiteX1" fmla="*/ 0 w 10000"/>
              <a:gd name="connsiteY1" fmla="*/ 3069 h 6966"/>
              <a:gd name="connsiteX2" fmla="*/ 8482 w 10000"/>
              <a:gd name="connsiteY2" fmla="*/ 0 h 6966"/>
              <a:gd name="connsiteX3" fmla="*/ 10000 w 10000"/>
              <a:gd name="connsiteY3" fmla="*/ 6966 h 6966"/>
              <a:gd name="connsiteX0" fmla="*/ 9565 w 9565"/>
              <a:gd name="connsiteY0" fmla="*/ 3926 h 4406"/>
              <a:gd name="connsiteX1" fmla="*/ 0 w 9565"/>
              <a:gd name="connsiteY1" fmla="*/ 4406 h 4406"/>
              <a:gd name="connsiteX2" fmla="*/ 8482 w 9565"/>
              <a:gd name="connsiteY2" fmla="*/ 0 h 4406"/>
              <a:gd name="connsiteX3" fmla="*/ 9565 w 9565"/>
              <a:gd name="connsiteY3" fmla="*/ 3926 h 4406"/>
              <a:gd name="connsiteX0" fmla="*/ 9804 w 9804"/>
              <a:gd name="connsiteY0" fmla="*/ 8911 h 8911"/>
              <a:gd name="connsiteX1" fmla="*/ 0 w 9804"/>
              <a:gd name="connsiteY1" fmla="*/ 6508 h 8911"/>
              <a:gd name="connsiteX2" fmla="*/ 8672 w 9804"/>
              <a:gd name="connsiteY2" fmla="*/ 0 h 8911"/>
              <a:gd name="connsiteX3" fmla="*/ 9804 w 9804"/>
              <a:gd name="connsiteY3" fmla="*/ 8911 h 8911"/>
              <a:gd name="connsiteX0" fmla="*/ 10139 w 10139"/>
              <a:gd name="connsiteY0" fmla="*/ 10000 h 10000"/>
              <a:gd name="connsiteX1" fmla="*/ 0 w 10139"/>
              <a:gd name="connsiteY1" fmla="*/ 6947 h 10000"/>
              <a:gd name="connsiteX2" fmla="*/ 8984 w 10139"/>
              <a:gd name="connsiteY2" fmla="*/ 0 h 10000"/>
              <a:gd name="connsiteX3" fmla="*/ 10139 w 10139"/>
              <a:gd name="connsiteY3" fmla="*/ 10000 h 10000"/>
              <a:gd name="connsiteX0" fmla="*/ 10139 w 10139"/>
              <a:gd name="connsiteY0" fmla="*/ 10000 h 10000"/>
              <a:gd name="connsiteX1" fmla="*/ 7917 w 10139"/>
              <a:gd name="connsiteY1" fmla="*/ 9441 h 10000"/>
              <a:gd name="connsiteX2" fmla="*/ 0 w 10139"/>
              <a:gd name="connsiteY2" fmla="*/ 6947 h 10000"/>
              <a:gd name="connsiteX3" fmla="*/ 8984 w 10139"/>
              <a:gd name="connsiteY3" fmla="*/ 0 h 10000"/>
              <a:gd name="connsiteX4" fmla="*/ 10139 w 10139"/>
              <a:gd name="connsiteY4" fmla="*/ 10000 h 10000"/>
              <a:gd name="connsiteX0" fmla="*/ 10139 w 10139"/>
              <a:gd name="connsiteY0" fmla="*/ 10000 h 15497"/>
              <a:gd name="connsiteX1" fmla="*/ 1667 w 10139"/>
              <a:gd name="connsiteY1" fmla="*/ 15497 h 15497"/>
              <a:gd name="connsiteX2" fmla="*/ 0 w 10139"/>
              <a:gd name="connsiteY2" fmla="*/ 6947 h 15497"/>
              <a:gd name="connsiteX3" fmla="*/ 8984 w 10139"/>
              <a:gd name="connsiteY3" fmla="*/ 0 h 15497"/>
              <a:gd name="connsiteX4" fmla="*/ 10139 w 10139"/>
              <a:gd name="connsiteY4" fmla="*/ 10000 h 1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39" h="15497">
                <a:moveTo>
                  <a:pt x="10139" y="10000"/>
                </a:moveTo>
                <a:lnTo>
                  <a:pt x="1667" y="15497"/>
                </a:lnTo>
                <a:lnTo>
                  <a:pt x="0" y="6947"/>
                </a:lnTo>
                <a:lnTo>
                  <a:pt x="8984" y="0"/>
                </a:lnTo>
                <a:lnTo>
                  <a:pt x="10139" y="100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  <a:effectLst>
            <a:outerShdw dist="38100" dir="7800000" algn="t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314" name="Freeform 9"/>
          <p:cNvSpPr>
            <a:spLocks/>
          </p:cNvSpPr>
          <p:nvPr/>
        </p:nvSpPr>
        <p:spPr bwMode="auto">
          <a:xfrm>
            <a:off x="1969156" y="3515882"/>
            <a:ext cx="256244" cy="121123"/>
          </a:xfrm>
          <a:custGeom>
            <a:avLst/>
            <a:gdLst/>
            <a:ahLst/>
            <a:cxnLst>
              <a:cxn ang="0">
                <a:pos x="7" y="0"/>
              </a:cxn>
              <a:cxn ang="0">
                <a:pos x="254" y="0"/>
              </a:cxn>
              <a:cxn ang="0">
                <a:pos x="260" y="6"/>
              </a:cxn>
              <a:cxn ang="0">
                <a:pos x="241" y="117"/>
              </a:cxn>
              <a:cxn ang="0">
                <a:pos x="235" y="123"/>
              </a:cxn>
              <a:cxn ang="0">
                <a:pos x="27" y="123"/>
              </a:cxn>
              <a:cxn ang="0">
                <a:pos x="20" y="117"/>
              </a:cxn>
              <a:cxn ang="0">
                <a:pos x="1" y="6"/>
              </a:cxn>
              <a:cxn ang="0">
                <a:pos x="7" y="0"/>
              </a:cxn>
            </a:cxnLst>
            <a:rect l="0" t="0" r="r" b="b"/>
            <a:pathLst>
              <a:path w="261" h="123">
                <a:moveTo>
                  <a:pt x="7" y="0"/>
                </a:moveTo>
                <a:cubicBezTo>
                  <a:pt x="254" y="0"/>
                  <a:pt x="254" y="0"/>
                  <a:pt x="254" y="0"/>
                </a:cubicBezTo>
                <a:cubicBezTo>
                  <a:pt x="258" y="0"/>
                  <a:pt x="261" y="3"/>
                  <a:pt x="260" y="6"/>
                </a:cubicBezTo>
                <a:cubicBezTo>
                  <a:pt x="241" y="117"/>
                  <a:pt x="241" y="117"/>
                  <a:pt x="241" y="117"/>
                </a:cubicBezTo>
                <a:cubicBezTo>
                  <a:pt x="241" y="120"/>
                  <a:pt x="238" y="123"/>
                  <a:pt x="235" y="123"/>
                </a:cubicBezTo>
                <a:cubicBezTo>
                  <a:pt x="27" y="123"/>
                  <a:pt x="27" y="123"/>
                  <a:pt x="27" y="123"/>
                </a:cubicBezTo>
                <a:cubicBezTo>
                  <a:pt x="23" y="123"/>
                  <a:pt x="21" y="120"/>
                  <a:pt x="20" y="117"/>
                </a:cubicBezTo>
                <a:cubicBezTo>
                  <a:pt x="1" y="6"/>
                  <a:pt x="1" y="6"/>
                  <a:pt x="1" y="6"/>
                </a:cubicBezTo>
                <a:cubicBezTo>
                  <a:pt x="0" y="3"/>
                  <a:pt x="4" y="0"/>
                  <a:pt x="7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316" name="Oval 315"/>
          <p:cNvSpPr/>
          <p:nvPr/>
        </p:nvSpPr>
        <p:spPr>
          <a:xfrm>
            <a:off x="2724355" y="3348024"/>
            <a:ext cx="421246" cy="421246"/>
          </a:xfrm>
          <a:prstGeom prst="ellipse">
            <a:avLst/>
          </a:prstGeom>
          <a:solidFill>
            <a:srgbClr val="2C95D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17" name="Freeform 7"/>
          <p:cNvSpPr>
            <a:spLocks/>
          </p:cNvSpPr>
          <p:nvPr/>
        </p:nvSpPr>
        <p:spPr bwMode="auto">
          <a:xfrm>
            <a:off x="2819556" y="3454535"/>
            <a:ext cx="216681" cy="57214"/>
          </a:xfrm>
          <a:custGeom>
            <a:avLst/>
            <a:gdLst/>
            <a:ahLst/>
            <a:cxnLst>
              <a:cxn ang="0">
                <a:pos x="14" y="58"/>
              </a:cxn>
              <a:cxn ang="0">
                <a:pos x="0" y="58"/>
              </a:cxn>
              <a:cxn ang="0">
                <a:pos x="0" y="21"/>
              </a:cxn>
              <a:cxn ang="0">
                <a:pos x="7" y="15"/>
              </a:cxn>
              <a:cxn ang="0">
                <a:pos x="55" y="15"/>
              </a:cxn>
              <a:cxn ang="0">
                <a:pos x="63" y="21"/>
              </a:cxn>
              <a:cxn ang="0">
                <a:pos x="68" y="34"/>
              </a:cxn>
              <a:cxn ang="0">
                <a:pos x="72" y="33"/>
              </a:cxn>
              <a:cxn ang="0">
                <a:pos x="195" y="0"/>
              </a:cxn>
              <a:cxn ang="0">
                <a:pos x="204" y="35"/>
              </a:cxn>
              <a:cxn ang="0">
                <a:pos x="215" y="35"/>
              </a:cxn>
              <a:cxn ang="0">
                <a:pos x="221" y="41"/>
              </a:cxn>
              <a:cxn ang="0">
                <a:pos x="221" y="58"/>
              </a:cxn>
              <a:cxn ang="0">
                <a:pos x="201" y="58"/>
              </a:cxn>
              <a:cxn ang="0">
                <a:pos x="195" y="35"/>
              </a:cxn>
              <a:cxn ang="0">
                <a:pos x="189" y="11"/>
              </a:cxn>
              <a:cxn ang="0">
                <a:pos x="14" y="58"/>
              </a:cxn>
            </a:cxnLst>
            <a:rect l="0" t="0" r="r" b="b"/>
            <a:pathLst>
              <a:path w="221" h="58">
                <a:moveTo>
                  <a:pt x="14" y="58"/>
                </a:moveTo>
                <a:cubicBezTo>
                  <a:pt x="9" y="58"/>
                  <a:pt x="5" y="58"/>
                  <a:pt x="0" y="58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8"/>
                  <a:pt x="3" y="15"/>
                  <a:pt x="7" y="15"/>
                </a:cubicBezTo>
                <a:cubicBezTo>
                  <a:pt x="55" y="15"/>
                  <a:pt x="55" y="15"/>
                  <a:pt x="55" y="15"/>
                </a:cubicBezTo>
                <a:cubicBezTo>
                  <a:pt x="60" y="15"/>
                  <a:pt x="62" y="18"/>
                  <a:pt x="63" y="21"/>
                </a:cubicBezTo>
                <a:cubicBezTo>
                  <a:pt x="68" y="34"/>
                  <a:pt x="68" y="34"/>
                  <a:pt x="68" y="34"/>
                </a:cubicBezTo>
                <a:cubicBezTo>
                  <a:pt x="72" y="33"/>
                  <a:pt x="72" y="33"/>
                  <a:pt x="72" y="33"/>
                </a:cubicBezTo>
                <a:cubicBezTo>
                  <a:pt x="195" y="0"/>
                  <a:pt x="195" y="0"/>
                  <a:pt x="195" y="0"/>
                </a:cubicBezTo>
                <a:cubicBezTo>
                  <a:pt x="204" y="35"/>
                  <a:pt x="204" y="35"/>
                  <a:pt x="204" y="35"/>
                </a:cubicBezTo>
                <a:cubicBezTo>
                  <a:pt x="215" y="35"/>
                  <a:pt x="215" y="35"/>
                  <a:pt x="215" y="35"/>
                </a:cubicBezTo>
                <a:cubicBezTo>
                  <a:pt x="218" y="35"/>
                  <a:pt x="221" y="38"/>
                  <a:pt x="221" y="41"/>
                </a:cubicBezTo>
                <a:cubicBezTo>
                  <a:pt x="221" y="58"/>
                  <a:pt x="221" y="58"/>
                  <a:pt x="221" y="58"/>
                </a:cubicBezTo>
                <a:cubicBezTo>
                  <a:pt x="215" y="58"/>
                  <a:pt x="208" y="58"/>
                  <a:pt x="201" y="58"/>
                </a:cubicBezTo>
                <a:cubicBezTo>
                  <a:pt x="195" y="35"/>
                  <a:pt x="195" y="35"/>
                  <a:pt x="195" y="35"/>
                </a:cubicBezTo>
                <a:cubicBezTo>
                  <a:pt x="189" y="11"/>
                  <a:pt x="189" y="11"/>
                  <a:pt x="189" y="11"/>
                </a:cubicBezTo>
                <a:cubicBezTo>
                  <a:pt x="14" y="58"/>
                  <a:pt x="14" y="58"/>
                  <a:pt x="14" y="58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318" name="Freeform 8"/>
          <p:cNvSpPr>
            <a:spLocks/>
          </p:cNvSpPr>
          <p:nvPr/>
        </p:nvSpPr>
        <p:spPr bwMode="auto">
          <a:xfrm>
            <a:off x="2829579" y="3449784"/>
            <a:ext cx="213541" cy="127250"/>
          </a:xfrm>
          <a:custGeom>
            <a:avLst/>
            <a:gdLst>
              <a:gd name="connsiteX0" fmla="*/ 10000 w 10000"/>
              <a:gd name="connsiteY0" fmla="*/ 6966 h 6966"/>
              <a:gd name="connsiteX1" fmla="*/ 0 w 10000"/>
              <a:gd name="connsiteY1" fmla="*/ 3069 h 6966"/>
              <a:gd name="connsiteX2" fmla="*/ 8482 w 10000"/>
              <a:gd name="connsiteY2" fmla="*/ 0 h 6966"/>
              <a:gd name="connsiteX3" fmla="*/ 10000 w 10000"/>
              <a:gd name="connsiteY3" fmla="*/ 6966 h 6966"/>
              <a:gd name="connsiteX0" fmla="*/ 9565 w 9565"/>
              <a:gd name="connsiteY0" fmla="*/ 3926 h 4406"/>
              <a:gd name="connsiteX1" fmla="*/ 0 w 9565"/>
              <a:gd name="connsiteY1" fmla="*/ 4406 h 4406"/>
              <a:gd name="connsiteX2" fmla="*/ 8482 w 9565"/>
              <a:gd name="connsiteY2" fmla="*/ 0 h 4406"/>
              <a:gd name="connsiteX3" fmla="*/ 9565 w 9565"/>
              <a:gd name="connsiteY3" fmla="*/ 3926 h 4406"/>
              <a:gd name="connsiteX0" fmla="*/ 9804 w 9804"/>
              <a:gd name="connsiteY0" fmla="*/ 8911 h 8911"/>
              <a:gd name="connsiteX1" fmla="*/ 0 w 9804"/>
              <a:gd name="connsiteY1" fmla="*/ 6508 h 8911"/>
              <a:gd name="connsiteX2" fmla="*/ 8672 w 9804"/>
              <a:gd name="connsiteY2" fmla="*/ 0 h 8911"/>
              <a:gd name="connsiteX3" fmla="*/ 9804 w 9804"/>
              <a:gd name="connsiteY3" fmla="*/ 8911 h 8911"/>
              <a:gd name="connsiteX0" fmla="*/ 10139 w 10139"/>
              <a:gd name="connsiteY0" fmla="*/ 10000 h 10000"/>
              <a:gd name="connsiteX1" fmla="*/ 0 w 10139"/>
              <a:gd name="connsiteY1" fmla="*/ 6947 h 10000"/>
              <a:gd name="connsiteX2" fmla="*/ 8984 w 10139"/>
              <a:gd name="connsiteY2" fmla="*/ 0 h 10000"/>
              <a:gd name="connsiteX3" fmla="*/ 10139 w 10139"/>
              <a:gd name="connsiteY3" fmla="*/ 10000 h 10000"/>
              <a:gd name="connsiteX0" fmla="*/ 10139 w 10139"/>
              <a:gd name="connsiteY0" fmla="*/ 10000 h 10000"/>
              <a:gd name="connsiteX1" fmla="*/ 7917 w 10139"/>
              <a:gd name="connsiteY1" fmla="*/ 9441 h 10000"/>
              <a:gd name="connsiteX2" fmla="*/ 0 w 10139"/>
              <a:gd name="connsiteY2" fmla="*/ 6947 h 10000"/>
              <a:gd name="connsiteX3" fmla="*/ 8984 w 10139"/>
              <a:gd name="connsiteY3" fmla="*/ 0 h 10000"/>
              <a:gd name="connsiteX4" fmla="*/ 10139 w 10139"/>
              <a:gd name="connsiteY4" fmla="*/ 10000 h 10000"/>
              <a:gd name="connsiteX0" fmla="*/ 10139 w 10139"/>
              <a:gd name="connsiteY0" fmla="*/ 10000 h 15497"/>
              <a:gd name="connsiteX1" fmla="*/ 1667 w 10139"/>
              <a:gd name="connsiteY1" fmla="*/ 15497 h 15497"/>
              <a:gd name="connsiteX2" fmla="*/ 0 w 10139"/>
              <a:gd name="connsiteY2" fmla="*/ 6947 h 15497"/>
              <a:gd name="connsiteX3" fmla="*/ 8984 w 10139"/>
              <a:gd name="connsiteY3" fmla="*/ 0 h 15497"/>
              <a:gd name="connsiteX4" fmla="*/ 10139 w 10139"/>
              <a:gd name="connsiteY4" fmla="*/ 10000 h 1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39" h="15497">
                <a:moveTo>
                  <a:pt x="10139" y="10000"/>
                </a:moveTo>
                <a:lnTo>
                  <a:pt x="1667" y="15497"/>
                </a:lnTo>
                <a:lnTo>
                  <a:pt x="0" y="6947"/>
                </a:lnTo>
                <a:lnTo>
                  <a:pt x="8984" y="0"/>
                </a:lnTo>
                <a:lnTo>
                  <a:pt x="10139" y="100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  <a:effectLst>
            <a:outerShdw dist="38100" dir="7800000" algn="t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319" name="Freeform 9"/>
          <p:cNvSpPr>
            <a:spLocks/>
          </p:cNvSpPr>
          <p:nvPr/>
        </p:nvSpPr>
        <p:spPr bwMode="auto">
          <a:xfrm>
            <a:off x="2807356" y="3515882"/>
            <a:ext cx="256244" cy="121123"/>
          </a:xfrm>
          <a:custGeom>
            <a:avLst/>
            <a:gdLst/>
            <a:ahLst/>
            <a:cxnLst>
              <a:cxn ang="0">
                <a:pos x="7" y="0"/>
              </a:cxn>
              <a:cxn ang="0">
                <a:pos x="254" y="0"/>
              </a:cxn>
              <a:cxn ang="0">
                <a:pos x="260" y="6"/>
              </a:cxn>
              <a:cxn ang="0">
                <a:pos x="241" y="117"/>
              </a:cxn>
              <a:cxn ang="0">
                <a:pos x="235" y="123"/>
              </a:cxn>
              <a:cxn ang="0">
                <a:pos x="27" y="123"/>
              </a:cxn>
              <a:cxn ang="0">
                <a:pos x="20" y="117"/>
              </a:cxn>
              <a:cxn ang="0">
                <a:pos x="1" y="6"/>
              </a:cxn>
              <a:cxn ang="0">
                <a:pos x="7" y="0"/>
              </a:cxn>
            </a:cxnLst>
            <a:rect l="0" t="0" r="r" b="b"/>
            <a:pathLst>
              <a:path w="261" h="123">
                <a:moveTo>
                  <a:pt x="7" y="0"/>
                </a:moveTo>
                <a:cubicBezTo>
                  <a:pt x="254" y="0"/>
                  <a:pt x="254" y="0"/>
                  <a:pt x="254" y="0"/>
                </a:cubicBezTo>
                <a:cubicBezTo>
                  <a:pt x="258" y="0"/>
                  <a:pt x="261" y="3"/>
                  <a:pt x="260" y="6"/>
                </a:cubicBezTo>
                <a:cubicBezTo>
                  <a:pt x="241" y="117"/>
                  <a:pt x="241" y="117"/>
                  <a:pt x="241" y="117"/>
                </a:cubicBezTo>
                <a:cubicBezTo>
                  <a:pt x="241" y="120"/>
                  <a:pt x="238" y="123"/>
                  <a:pt x="235" y="123"/>
                </a:cubicBezTo>
                <a:cubicBezTo>
                  <a:pt x="27" y="123"/>
                  <a:pt x="27" y="123"/>
                  <a:pt x="27" y="123"/>
                </a:cubicBezTo>
                <a:cubicBezTo>
                  <a:pt x="23" y="123"/>
                  <a:pt x="21" y="120"/>
                  <a:pt x="20" y="117"/>
                </a:cubicBezTo>
                <a:cubicBezTo>
                  <a:pt x="1" y="6"/>
                  <a:pt x="1" y="6"/>
                  <a:pt x="1" y="6"/>
                </a:cubicBezTo>
                <a:cubicBezTo>
                  <a:pt x="0" y="3"/>
                  <a:pt x="4" y="0"/>
                  <a:pt x="7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321" name="Oval 320"/>
          <p:cNvSpPr/>
          <p:nvPr/>
        </p:nvSpPr>
        <p:spPr>
          <a:xfrm>
            <a:off x="4074275" y="3348024"/>
            <a:ext cx="421246" cy="421246"/>
          </a:xfrm>
          <a:prstGeom prst="ellipse">
            <a:avLst/>
          </a:prstGeom>
          <a:solidFill>
            <a:srgbClr val="2C95D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22" name="Freeform 7"/>
          <p:cNvSpPr>
            <a:spLocks/>
          </p:cNvSpPr>
          <p:nvPr/>
        </p:nvSpPr>
        <p:spPr bwMode="auto">
          <a:xfrm>
            <a:off x="4169476" y="3454535"/>
            <a:ext cx="216681" cy="57214"/>
          </a:xfrm>
          <a:custGeom>
            <a:avLst/>
            <a:gdLst/>
            <a:ahLst/>
            <a:cxnLst>
              <a:cxn ang="0">
                <a:pos x="14" y="58"/>
              </a:cxn>
              <a:cxn ang="0">
                <a:pos x="0" y="58"/>
              </a:cxn>
              <a:cxn ang="0">
                <a:pos x="0" y="21"/>
              </a:cxn>
              <a:cxn ang="0">
                <a:pos x="7" y="15"/>
              </a:cxn>
              <a:cxn ang="0">
                <a:pos x="55" y="15"/>
              </a:cxn>
              <a:cxn ang="0">
                <a:pos x="63" y="21"/>
              </a:cxn>
              <a:cxn ang="0">
                <a:pos x="68" y="34"/>
              </a:cxn>
              <a:cxn ang="0">
                <a:pos x="72" y="33"/>
              </a:cxn>
              <a:cxn ang="0">
                <a:pos x="195" y="0"/>
              </a:cxn>
              <a:cxn ang="0">
                <a:pos x="204" y="35"/>
              </a:cxn>
              <a:cxn ang="0">
                <a:pos x="215" y="35"/>
              </a:cxn>
              <a:cxn ang="0">
                <a:pos x="221" y="41"/>
              </a:cxn>
              <a:cxn ang="0">
                <a:pos x="221" y="58"/>
              </a:cxn>
              <a:cxn ang="0">
                <a:pos x="201" y="58"/>
              </a:cxn>
              <a:cxn ang="0">
                <a:pos x="195" y="35"/>
              </a:cxn>
              <a:cxn ang="0">
                <a:pos x="189" y="11"/>
              </a:cxn>
              <a:cxn ang="0">
                <a:pos x="14" y="58"/>
              </a:cxn>
            </a:cxnLst>
            <a:rect l="0" t="0" r="r" b="b"/>
            <a:pathLst>
              <a:path w="221" h="58">
                <a:moveTo>
                  <a:pt x="14" y="58"/>
                </a:moveTo>
                <a:cubicBezTo>
                  <a:pt x="9" y="58"/>
                  <a:pt x="5" y="58"/>
                  <a:pt x="0" y="58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8"/>
                  <a:pt x="3" y="15"/>
                  <a:pt x="7" y="15"/>
                </a:cubicBezTo>
                <a:cubicBezTo>
                  <a:pt x="55" y="15"/>
                  <a:pt x="55" y="15"/>
                  <a:pt x="55" y="15"/>
                </a:cubicBezTo>
                <a:cubicBezTo>
                  <a:pt x="60" y="15"/>
                  <a:pt x="62" y="18"/>
                  <a:pt x="63" y="21"/>
                </a:cubicBezTo>
                <a:cubicBezTo>
                  <a:pt x="68" y="34"/>
                  <a:pt x="68" y="34"/>
                  <a:pt x="68" y="34"/>
                </a:cubicBezTo>
                <a:cubicBezTo>
                  <a:pt x="72" y="33"/>
                  <a:pt x="72" y="33"/>
                  <a:pt x="72" y="33"/>
                </a:cubicBezTo>
                <a:cubicBezTo>
                  <a:pt x="195" y="0"/>
                  <a:pt x="195" y="0"/>
                  <a:pt x="195" y="0"/>
                </a:cubicBezTo>
                <a:cubicBezTo>
                  <a:pt x="204" y="35"/>
                  <a:pt x="204" y="35"/>
                  <a:pt x="204" y="35"/>
                </a:cubicBezTo>
                <a:cubicBezTo>
                  <a:pt x="215" y="35"/>
                  <a:pt x="215" y="35"/>
                  <a:pt x="215" y="35"/>
                </a:cubicBezTo>
                <a:cubicBezTo>
                  <a:pt x="218" y="35"/>
                  <a:pt x="221" y="38"/>
                  <a:pt x="221" y="41"/>
                </a:cubicBezTo>
                <a:cubicBezTo>
                  <a:pt x="221" y="58"/>
                  <a:pt x="221" y="58"/>
                  <a:pt x="221" y="58"/>
                </a:cubicBezTo>
                <a:cubicBezTo>
                  <a:pt x="215" y="58"/>
                  <a:pt x="208" y="58"/>
                  <a:pt x="201" y="58"/>
                </a:cubicBezTo>
                <a:cubicBezTo>
                  <a:pt x="195" y="35"/>
                  <a:pt x="195" y="35"/>
                  <a:pt x="195" y="35"/>
                </a:cubicBezTo>
                <a:cubicBezTo>
                  <a:pt x="189" y="11"/>
                  <a:pt x="189" y="11"/>
                  <a:pt x="189" y="11"/>
                </a:cubicBezTo>
                <a:cubicBezTo>
                  <a:pt x="14" y="58"/>
                  <a:pt x="14" y="58"/>
                  <a:pt x="14" y="58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323" name="Freeform 8"/>
          <p:cNvSpPr>
            <a:spLocks/>
          </p:cNvSpPr>
          <p:nvPr/>
        </p:nvSpPr>
        <p:spPr bwMode="auto">
          <a:xfrm>
            <a:off x="4179499" y="3449784"/>
            <a:ext cx="213541" cy="127250"/>
          </a:xfrm>
          <a:custGeom>
            <a:avLst/>
            <a:gdLst>
              <a:gd name="connsiteX0" fmla="*/ 10000 w 10000"/>
              <a:gd name="connsiteY0" fmla="*/ 6966 h 6966"/>
              <a:gd name="connsiteX1" fmla="*/ 0 w 10000"/>
              <a:gd name="connsiteY1" fmla="*/ 3069 h 6966"/>
              <a:gd name="connsiteX2" fmla="*/ 8482 w 10000"/>
              <a:gd name="connsiteY2" fmla="*/ 0 h 6966"/>
              <a:gd name="connsiteX3" fmla="*/ 10000 w 10000"/>
              <a:gd name="connsiteY3" fmla="*/ 6966 h 6966"/>
              <a:gd name="connsiteX0" fmla="*/ 9565 w 9565"/>
              <a:gd name="connsiteY0" fmla="*/ 3926 h 4406"/>
              <a:gd name="connsiteX1" fmla="*/ 0 w 9565"/>
              <a:gd name="connsiteY1" fmla="*/ 4406 h 4406"/>
              <a:gd name="connsiteX2" fmla="*/ 8482 w 9565"/>
              <a:gd name="connsiteY2" fmla="*/ 0 h 4406"/>
              <a:gd name="connsiteX3" fmla="*/ 9565 w 9565"/>
              <a:gd name="connsiteY3" fmla="*/ 3926 h 4406"/>
              <a:gd name="connsiteX0" fmla="*/ 9804 w 9804"/>
              <a:gd name="connsiteY0" fmla="*/ 8911 h 8911"/>
              <a:gd name="connsiteX1" fmla="*/ 0 w 9804"/>
              <a:gd name="connsiteY1" fmla="*/ 6508 h 8911"/>
              <a:gd name="connsiteX2" fmla="*/ 8672 w 9804"/>
              <a:gd name="connsiteY2" fmla="*/ 0 h 8911"/>
              <a:gd name="connsiteX3" fmla="*/ 9804 w 9804"/>
              <a:gd name="connsiteY3" fmla="*/ 8911 h 8911"/>
              <a:gd name="connsiteX0" fmla="*/ 10139 w 10139"/>
              <a:gd name="connsiteY0" fmla="*/ 10000 h 10000"/>
              <a:gd name="connsiteX1" fmla="*/ 0 w 10139"/>
              <a:gd name="connsiteY1" fmla="*/ 6947 h 10000"/>
              <a:gd name="connsiteX2" fmla="*/ 8984 w 10139"/>
              <a:gd name="connsiteY2" fmla="*/ 0 h 10000"/>
              <a:gd name="connsiteX3" fmla="*/ 10139 w 10139"/>
              <a:gd name="connsiteY3" fmla="*/ 10000 h 10000"/>
              <a:gd name="connsiteX0" fmla="*/ 10139 w 10139"/>
              <a:gd name="connsiteY0" fmla="*/ 10000 h 10000"/>
              <a:gd name="connsiteX1" fmla="*/ 7917 w 10139"/>
              <a:gd name="connsiteY1" fmla="*/ 9441 h 10000"/>
              <a:gd name="connsiteX2" fmla="*/ 0 w 10139"/>
              <a:gd name="connsiteY2" fmla="*/ 6947 h 10000"/>
              <a:gd name="connsiteX3" fmla="*/ 8984 w 10139"/>
              <a:gd name="connsiteY3" fmla="*/ 0 h 10000"/>
              <a:gd name="connsiteX4" fmla="*/ 10139 w 10139"/>
              <a:gd name="connsiteY4" fmla="*/ 10000 h 10000"/>
              <a:gd name="connsiteX0" fmla="*/ 10139 w 10139"/>
              <a:gd name="connsiteY0" fmla="*/ 10000 h 15497"/>
              <a:gd name="connsiteX1" fmla="*/ 1667 w 10139"/>
              <a:gd name="connsiteY1" fmla="*/ 15497 h 15497"/>
              <a:gd name="connsiteX2" fmla="*/ 0 w 10139"/>
              <a:gd name="connsiteY2" fmla="*/ 6947 h 15497"/>
              <a:gd name="connsiteX3" fmla="*/ 8984 w 10139"/>
              <a:gd name="connsiteY3" fmla="*/ 0 h 15497"/>
              <a:gd name="connsiteX4" fmla="*/ 10139 w 10139"/>
              <a:gd name="connsiteY4" fmla="*/ 10000 h 1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39" h="15497">
                <a:moveTo>
                  <a:pt x="10139" y="10000"/>
                </a:moveTo>
                <a:lnTo>
                  <a:pt x="1667" y="15497"/>
                </a:lnTo>
                <a:lnTo>
                  <a:pt x="0" y="6947"/>
                </a:lnTo>
                <a:lnTo>
                  <a:pt x="8984" y="0"/>
                </a:lnTo>
                <a:lnTo>
                  <a:pt x="10139" y="100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  <a:effectLst>
            <a:outerShdw dist="38100" dir="7800000" algn="t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324" name="Freeform 9"/>
          <p:cNvSpPr>
            <a:spLocks/>
          </p:cNvSpPr>
          <p:nvPr/>
        </p:nvSpPr>
        <p:spPr bwMode="auto">
          <a:xfrm>
            <a:off x="4157276" y="3515882"/>
            <a:ext cx="256244" cy="121123"/>
          </a:xfrm>
          <a:custGeom>
            <a:avLst/>
            <a:gdLst/>
            <a:ahLst/>
            <a:cxnLst>
              <a:cxn ang="0">
                <a:pos x="7" y="0"/>
              </a:cxn>
              <a:cxn ang="0">
                <a:pos x="254" y="0"/>
              </a:cxn>
              <a:cxn ang="0">
                <a:pos x="260" y="6"/>
              </a:cxn>
              <a:cxn ang="0">
                <a:pos x="241" y="117"/>
              </a:cxn>
              <a:cxn ang="0">
                <a:pos x="235" y="123"/>
              </a:cxn>
              <a:cxn ang="0">
                <a:pos x="27" y="123"/>
              </a:cxn>
              <a:cxn ang="0">
                <a:pos x="20" y="117"/>
              </a:cxn>
              <a:cxn ang="0">
                <a:pos x="1" y="6"/>
              </a:cxn>
              <a:cxn ang="0">
                <a:pos x="7" y="0"/>
              </a:cxn>
            </a:cxnLst>
            <a:rect l="0" t="0" r="r" b="b"/>
            <a:pathLst>
              <a:path w="261" h="123">
                <a:moveTo>
                  <a:pt x="7" y="0"/>
                </a:moveTo>
                <a:cubicBezTo>
                  <a:pt x="254" y="0"/>
                  <a:pt x="254" y="0"/>
                  <a:pt x="254" y="0"/>
                </a:cubicBezTo>
                <a:cubicBezTo>
                  <a:pt x="258" y="0"/>
                  <a:pt x="261" y="3"/>
                  <a:pt x="260" y="6"/>
                </a:cubicBezTo>
                <a:cubicBezTo>
                  <a:pt x="241" y="117"/>
                  <a:pt x="241" y="117"/>
                  <a:pt x="241" y="117"/>
                </a:cubicBezTo>
                <a:cubicBezTo>
                  <a:pt x="241" y="120"/>
                  <a:pt x="238" y="123"/>
                  <a:pt x="235" y="123"/>
                </a:cubicBezTo>
                <a:cubicBezTo>
                  <a:pt x="27" y="123"/>
                  <a:pt x="27" y="123"/>
                  <a:pt x="27" y="123"/>
                </a:cubicBezTo>
                <a:cubicBezTo>
                  <a:pt x="23" y="123"/>
                  <a:pt x="21" y="120"/>
                  <a:pt x="20" y="117"/>
                </a:cubicBezTo>
                <a:cubicBezTo>
                  <a:pt x="1" y="6"/>
                  <a:pt x="1" y="6"/>
                  <a:pt x="1" y="6"/>
                </a:cubicBezTo>
                <a:cubicBezTo>
                  <a:pt x="0" y="3"/>
                  <a:pt x="4" y="0"/>
                  <a:pt x="7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326" name="Oval 325"/>
          <p:cNvSpPr/>
          <p:nvPr/>
        </p:nvSpPr>
        <p:spPr>
          <a:xfrm>
            <a:off x="6055475" y="3348024"/>
            <a:ext cx="421246" cy="421246"/>
          </a:xfrm>
          <a:prstGeom prst="ellipse">
            <a:avLst/>
          </a:prstGeom>
          <a:solidFill>
            <a:srgbClr val="2C95D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27" name="Freeform 7"/>
          <p:cNvSpPr>
            <a:spLocks/>
          </p:cNvSpPr>
          <p:nvPr/>
        </p:nvSpPr>
        <p:spPr bwMode="auto">
          <a:xfrm>
            <a:off x="6150676" y="3454535"/>
            <a:ext cx="216681" cy="57214"/>
          </a:xfrm>
          <a:custGeom>
            <a:avLst/>
            <a:gdLst/>
            <a:ahLst/>
            <a:cxnLst>
              <a:cxn ang="0">
                <a:pos x="14" y="58"/>
              </a:cxn>
              <a:cxn ang="0">
                <a:pos x="0" y="58"/>
              </a:cxn>
              <a:cxn ang="0">
                <a:pos x="0" y="21"/>
              </a:cxn>
              <a:cxn ang="0">
                <a:pos x="7" y="15"/>
              </a:cxn>
              <a:cxn ang="0">
                <a:pos x="55" y="15"/>
              </a:cxn>
              <a:cxn ang="0">
                <a:pos x="63" y="21"/>
              </a:cxn>
              <a:cxn ang="0">
                <a:pos x="68" y="34"/>
              </a:cxn>
              <a:cxn ang="0">
                <a:pos x="72" y="33"/>
              </a:cxn>
              <a:cxn ang="0">
                <a:pos x="195" y="0"/>
              </a:cxn>
              <a:cxn ang="0">
                <a:pos x="204" y="35"/>
              </a:cxn>
              <a:cxn ang="0">
                <a:pos x="215" y="35"/>
              </a:cxn>
              <a:cxn ang="0">
                <a:pos x="221" y="41"/>
              </a:cxn>
              <a:cxn ang="0">
                <a:pos x="221" y="58"/>
              </a:cxn>
              <a:cxn ang="0">
                <a:pos x="201" y="58"/>
              </a:cxn>
              <a:cxn ang="0">
                <a:pos x="195" y="35"/>
              </a:cxn>
              <a:cxn ang="0">
                <a:pos x="189" y="11"/>
              </a:cxn>
              <a:cxn ang="0">
                <a:pos x="14" y="58"/>
              </a:cxn>
            </a:cxnLst>
            <a:rect l="0" t="0" r="r" b="b"/>
            <a:pathLst>
              <a:path w="221" h="58">
                <a:moveTo>
                  <a:pt x="14" y="58"/>
                </a:moveTo>
                <a:cubicBezTo>
                  <a:pt x="9" y="58"/>
                  <a:pt x="5" y="58"/>
                  <a:pt x="0" y="58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8"/>
                  <a:pt x="3" y="15"/>
                  <a:pt x="7" y="15"/>
                </a:cubicBezTo>
                <a:cubicBezTo>
                  <a:pt x="55" y="15"/>
                  <a:pt x="55" y="15"/>
                  <a:pt x="55" y="15"/>
                </a:cubicBezTo>
                <a:cubicBezTo>
                  <a:pt x="60" y="15"/>
                  <a:pt x="62" y="18"/>
                  <a:pt x="63" y="21"/>
                </a:cubicBezTo>
                <a:cubicBezTo>
                  <a:pt x="68" y="34"/>
                  <a:pt x="68" y="34"/>
                  <a:pt x="68" y="34"/>
                </a:cubicBezTo>
                <a:cubicBezTo>
                  <a:pt x="72" y="33"/>
                  <a:pt x="72" y="33"/>
                  <a:pt x="72" y="33"/>
                </a:cubicBezTo>
                <a:cubicBezTo>
                  <a:pt x="195" y="0"/>
                  <a:pt x="195" y="0"/>
                  <a:pt x="195" y="0"/>
                </a:cubicBezTo>
                <a:cubicBezTo>
                  <a:pt x="204" y="35"/>
                  <a:pt x="204" y="35"/>
                  <a:pt x="204" y="35"/>
                </a:cubicBezTo>
                <a:cubicBezTo>
                  <a:pt x="215" y="35"/>
                  <a:pt x="215" y="35"/>
                  <a:pt x="215" y="35"/>
                </a:cubicBezTo>
                <a:cubicBezTo>
                  <a:pt x="218" y="35"/>
                  <a:pt x="221" y="38"/>
                  <a:pt x="221" y="41"/>
                </a:cubicBezTo>
                <a:cubicBezTo>
                  <a:pt x="221" y="58"/>
                  <a:pt x="221" y="58"/>
                  <a:pt x="221" y="58"/>
                </a:cubicBezTo>
                <a:cubicBezTo>
                  <a:pt x="215" y="58"/>
                  <a:pt x="208" y="58"/>
                  <a:pt x="201" y="58"/>
                </a:cubicBezTo>
                <a:cubicBezTo>
                  <a:pt x="195" y="35"/>
                  <a:pt x="195" y="35"/>
                  <a:pt x="195" y="35"/>
                </a:cubicBezTo>
                <a:cubicBezTo>
                  <a:pt x="189" y="11"/>
                  <a:pt x="189" y="11"/>
                  <a:pt x="189" y="11"/>
                </a:cubicBezTo>
                <a:cubicBezTo>
                  <a:pt x="14" y="58"/>
                  <a:pt x="14" y="58"/>
                  <a:pt x="14" y="58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328" name="Freeform 8"/>
          <p:cNvSpPr>
            <a:spLocks/>
          </p:cNvSpPr>
          <p:nvPr/>
        </p:nvSpPr>
        <p:spPr bwMode="auto">
          <a:xfrm>
            <a:off x="6160699" y="3449784"/>
            <a:ext cx="213541" cy="127250"/>
          </a:xfrm>
          <a:custGeom>
            <a:avLst/>
            <a:gdLst>
              <a:gd name="connsiteX0" fmla="*/ 10000 w 10000"/>
              <a:gd name="connsiteY0" fmla="*/ 6966 h 6966"/>
              <a:gd name="connsiteX1" fmla="*/ 0 w 10000"/>
              <a:gd name="connsiteY1" fmla="*/ 3069 h 6966"/>
              <a:gd name="connsiteX2" fmla="*/ 8482 w 10000"/>
              <a:gd name="connsiteY2" fmla="*/ 0 h 6966"/>
              <a:gd name="connsiteX3" fmla="*/ 10000 w 10000"/>
              <a:gd name="connsiteY3" fmla="*/ 6966 h 6966"/>
              <a:gd name="connsiteX0" fmla="*/ 9565 w 9565"/>
              <a:gd name="connsiteY0" fmla="*/ 3926 h 4406"/>
              <a:gd name="connsiteX1" fmla="*/ 0 w 9565"/>
              <a:gd name="connsiteY1" fmla="*/ 4406 h 4406"/>
              <a:gd name="connsiteX2" fmla="*/ 8482 w 9565"/>
              <a:gd name="connsiteY2" fmla="*/ 0 h 4406"/>
              <a:gd name="connsiteX3" fmla="*/ 9565 w 9565"/>
              <a:gd name="connsiteY3" fmla="*/ 3926 h 4406"/>
              <a:gd name="connsiteX0" fmla="*/ 9804 w 9804"/>
              <a:gd name="connsiteY0" fmla="*/ 8911 h 8911"/>
              <a:gd name="connsiteX1" fmla="*/ 0 w 9804"/>
              <a:gd name="connsiteY1" fmla="*/ 6508 h 8911"/>
              <a:gd name="connsiteX2" fmla="*/ 8672 w 9804"/>
              <a:gd name="connsiteY2" fmla="*/ 0 h 8911"/>
              <a:gd name="connsiteX3" fmla="*/ 9804 w 9804"/>
              <a:gd name="connsiteY3" fmla="*/ 8911 h 8911"/>
              <a:gd name="connsiteX0" fmla="*/ 10139 w 10139"/>
              <a:gd name="connsiteY0" fmla="*/ 10000 h 10000"/>
              <a:gd name="connsiteX1" fmla="*/ 0 w 10139"/>
              <a:gd name="connsiteY1" fmla="*/ 6947 h 10000"/>
              <a:gd name="connsiteX2" fmla="*/ 8984 w 10139"/>
              <a:gd name="connsiteY2" fmla="*/ 0 h 10000"/>
              <a:gd name="connsiteX3" fmla="*/ 10139 w 10139"/>
              <a:gd name="connsiteY3" fmla="*/ 10000 h 10000"/>
              <a:gd name="connsiteX0" fmla="*/ 10139 w 10139"/>
              <a:gd name="connsiteY0" fmla="*/ 10000 h 10000"/>
              <a:gd name="connsiteX1" fmla="*/ 7917 w 10139"/>
              <a:gd name="connsiteY1" fmla="*/ 9441 h 10000"/>
              <a:gd name="connsiteX2" fmla="*/ 0 w 10139"/>
              <a:gd name="connsiteY2" fmla="*/ 6947 h 10000"/>
              <a:gd name="connsiteX3" fmla="*/ 8984 w 10139"/>
              <a:gd name="connsiteY3" fmla="*/ 0 h 10000"/>
              <a:gd name="connsiteX4" fmla="*/ 10139 w 10139"/>
              <a:gd name="connsiteY4" fmla="*/ 10000 h 10000"/>
              <a:gd name="connsiteX0" fmla="*/ 10139 w 10139"/>
              <a:gd name="connsiteY0" fmla="*/ 10000 h 15497"/>
              <a:gd name="connsiteX1" fmla="*/ 1667 w 10139"/>
              <a:gd name="connsiteY1" fmla="*/ 15497 h 15497"/>
              <a:gd name="connsiteX2" fmla="*/ 0 w 10139"/>
              <a:gd name="connsiteY2" fmla="*/ 6947 h 15497"/>
              <a:gd name="connsiteX3" fmla="*/ 8984 w 10139"/>
              <a:gd name="connsiteY3" fmla="*/ 0 h 15497"/>
              <a:gd name="connsiteX4" fmla="*/ 10139 w 10139"/>
              <a:gd name="connsiteY4" fmla="*/ 10000 h 1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39" h="15497">
                <a:moveTo>
                  <a:pt x="10139" y="10000"/>
                </a:moveTo>
                <a:lnTo>
                  <a:pt x="1667" y="15497"/>
                </a:lnTo>
                <a:lnTo>
                  <a:pt x="0" y="6947"/>
                </a:lnTo>
                <a:lnTo>
                  <a:pt x="8984" y="0"/>
                </a:lnTo>
                <a:lnTo>
                  <a:pt x="10139" y="100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  <a:effectLst>
            <a:outerShdw dist="38100" dir="7800000" algn="t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329" name="Freeform 9"/>
          <p:cNvSpPr>
            <a:spLocks/>
          </p:cNvSpPr>
          <p:nvPr/>
        </p:nvSpPr>
        <p:spPr bwMode="auto">
          <a:xfrm>
            <a:off x="6138476" y="3515882"/>
            <a:ext cx="256244" cy="121123"/>
          </a:xfrm>
          <a:custGeom>
            <a:avLst/>
            <a:gdLst/>
            <a:ahLst/>
            <a:cxnLst>
              <a:cxn ang="0">
                <a:pos x="7" y="0"/>
              </a:cxn>
              <a:cxn ang="0">
                <a:pos x="254" y="0"/>
              </a:cxn>
              <a:cxn ang="0">
                <a:pos x="260" y="6"/>
              </a:cxn>
              <a:cxn ang="0">
                <a:pos x="241" y="117"/>
              </a:cxn>
              <a:cxn ang="0">
                <a:pos x="235" y="123"/>
              </a:cxn>
              <a:cxn ang="0">
                <a:pos x="27" y="123"/>
              </a:cxn>
              <a:cxn ang="0">
                <a:pos x="20" y="117"/>
              </a:cxn>
              <a:cxn ang="0">
                <a:pos x="1" y="6"/>
              </a:cxn>
              <a:cxn ang="0">
                <a:pos x="7" y="0"/>
              </a:cxn>
            </a:cxnLst>
            <a:rect l="0" t="0" r="r" b="b"/>
            <a:pathLst>
              <a:path w="261" h="123">
                <a:moveTo>
                  <a:pt x="7" y="0"/>
                </a:moveTo>
                <a:cubicBezTo>
                  <a:pt x="254" y="0"/>
                  <a:pt x="254" y="0"/>
                  <a:pt x="254" y="0"/>
                </a:cubicBezTo>
                <a:cubicBezTo>
                  <a:pt x="258" y="0"/>
                  <a:pt x="261" y="3"/>
                  <a:pt x="260" y="6"/>
                </a:cubicBezTo>
                <a:cubicBezTo>
                  <a:pt x="241" y="117"/>
                  <a:pt x="241" y="117"/>
                  <a:pt x="241" y="117"/>
                </a:cubicBezTo>
                <a:cubicBezTo>
                  <a:pt x="241" y="120"/>
                  <a:pt x="238" y="123"/>
                  <a:pt x="235" y="123"/>
                </a:cubicBezTo>
                <a:cubicBezTo>
                  <a:pt x="27" y="123"/>
                  <a:pt x="27" y="123"/>
                  <a:pt x="27" y="123"/>
                </a:cubicBezTo>
                <a:cubicBezTo>
                  <a:pt x="23" y="123"/>
                  <a:pt x="21" y="120"/>
                  <a:pt x="20" y="117"/>
                </a:cubicBezTo>
                <a:cubicBezTo>
                  <a:pt x="1" y="6"/>
                  <a:pt x="1" y="6"/>
                  <a:pt x="1" y="6"/>
                </a:cubicBezTo>
                <a:cubicBezTo>
                  <a:pt x="0" y="3"/>
                  <a:pt x="4" y="0"/>
                  <a:pt x="7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7427075" y="3348024"/>
            <a:ext cx="421246" cy="421246"/>
          </a:xfrm>
          <a:prstGeom prst="ellipse">
            <a:avLst/>
          </a:prstGeom>
          <a:solidFill>
            <a:srgbClr val="2C95D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32" name="Freeform 7"/>
          <p:cNvSpPr>
            <a:spLocks/>
          </p:cNvSpPr>
          <p:nvPr/>
        </p:nvSpPr>
        <p:spPr bwMode="auto">
          <a:xfrm>
            <a:off x="7522276" y="3454535"/>
            <a:ext cx="216681" cy="57214"/>
          </a:xfrm>
          <a:custGeom>
            <a:avLst/>
            <a:gdLst/>
            <a:ahLst/>
            <a:cxnLst>
              <a:cxn ang="0">
                <a:pos x="14" y="58"/>
              </a:cxn>
              <a:cxn ang="0">
                <a:pos x="0" y="58"/>
              </a:cxn>
              <a:cxn ang="0">
                <a:pos x="0" y="21"/>
              </a:cxn>
              <a:cxn ang="0">
                <a:pos x="7" y="15"/>
              </a:cxn>
              <a:cxn ang="0">
                <a:pos x="55" y="15"/>
              </a:cxn>
              <a:cxn ang="0">
                <a:pos x="63" y="21"/>
              </a:cxn>
              <a:cxn ang="0">
                <a:pos x="68" y="34"/>
              </a:cxn>
              <a:cxn ang="0">
                <a:pos x="72" y="33"/>
              </a:cxn>
              <a:cxn ang="0">
                <a:pos x="195" y="0"/>
              </a:cxn>
              <a:cxn ang="0">
                <a:pos x="204" y="35"/>
              </a:cxn>
              <a:cxn ang="0">
                <a:pos x="215" y="35"/>
              </a:cxn>
              <a:cxn ang="0">
                <a:pos x="221" y="41"/>
              </a:cxn>
              <a:cxn ang="0">
                <a:pos x="221" y="58"/>
              </a:cxn>
              <a:cxn ang="0">
                <a:pos x="201" y="58"/>
              </a:cxn>
              <a:cxn ang="0">
                <a:pos x="195" y="35"/>
              </a:cxn>
              <a:cxn ang="0">
                <a:pos x="189" y="11"/>
              </a:cxn>
              <a:cxn ang="0">
                <a:pos x="14" y="58"/>
              </a:cxn>
            </a:cxnLst>
            <a:rect l="0" t="0" r="r" b="b"/>
            <a:pathLst>
              <a:path w="221" h="58">
                <a:moveTo>
                  <a:pt x="14" y="58"/>
                </a:moveTo>
                <a:cubicBezTo>
                  <a:pt x="9" y="58"/>
                  <a:pt x="5" y="58"/>
                  <a:pt x="0" y="58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8"/>
                  <a:pt x="3" y="15"/>
                  <a:pt x="7" y="15"/>
                </a:cubicBezTo>
                <a:cubicBezTo>
                  <a:pt x="55" y="15"/>
                  <a:pt x="55" y="15"/>
                  <a:pt x="55" y="15"/>
                </a:cubicBezTo>
                <a:cubicBezTo>
                  <a:pt x="60" y="15"/>
                  <a:pt x="62" y="18"/>
                  <a:pt x="63" y="21"/>
                </a:cubicBezTo>
                <a:cubicBezTo>
                  <a:pt x="68" y="34"/>
                  <a:pt x="68" y="34"/>
                  <a:pt x="68" y="34"/>
                </a:cubicBezTo>
                <a:cubicBezTo>
                  <a:pt x="72" y="33"/>
                  <a:pt x="72" y="33"/>
                  <a:pt x="72" y="33"/>
                </a:cubicBezTo>
                <a:cubicBezTo>
                  <a:pt x="195" y="0"/>
                  <a:pt x="195" y="0"/>
                  <a:pt x="195" y="0"/>
                </a:cubicBezTo>
                <a:cubicBezTo>
                  <a:pt x="204" y="35"/>
                  <a:pt x="204" y="35"/>
                  <a:pt x="204" y="35"/>
                </a:cubicBezTo>
                <a:cubicBezTo>
                  <a:pt x="215" y="35"/>
                  <a:pt x="215" y="35"/>
                  <a:pt x="215" y="35"/>
                </a:cubicBezTo>
                <a:cubicBezTo>
                  <a:pt x="218" y="35"/>
                  <a:pt x="221" y="38"/>
                  <a:pt x="221" y="41"/>
                </a:cubicBezTo>
                <a:cubicBezTo>
                  <a:pt x="221" y="58"/>
                  <a:pt x="221" y="58"/>
                  <a:pt x="221" y="58"/>
                </a:cubicBezTo>
                <a:cubicBezTo>
                  <a:pt x="215" y="58"/>
                  <a:pt x="208" y="58"/>
                  <a:pt x="201" y="58"/>
                </a:cubicBezTo>
                <a:cubicBezTo>
                  <a:pt x="195" y="35"/>
                  <a:pt x="195" y="35"/>
                  <a:pt x="195" y="35"/>
                </a:cubicBezTo>
                <a:cubicBezTo>
                  <a:pt x="189" y="11"/>
                  <a:pt x="189" y="11"/>
                  <a:pt x="189" y="11"/>
                </a:cubicBezTo>
                <a:cubicBezTo>
                  <a:pt x="14" y="58"/>
                  <a:pt x="14" y="58"/>
                  <a:pt x="14" y="58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333" name="Freeform 8"/>
          <p:cNvSpPr>
            <a:spLocks/>
          </p:cNvSpPr>
          <p:nvPr/>
        </p:nvSpPr>
        <p:spPr bwMode="auto">
          <a:xfrm>
            <a:off x="7532299" y="3449784"/>
            <a:ext cx="213541" cy="127250"/>
          </a:xfrm>
          <a:custGeom>
            <a:avLst/>
            <a:gdLst>
              <a:gd name="connsiteX0" fmla="*/ 10000 w 10000"/>
              <a:gd name="connsiteY0" fmla="*/ 6966 h 6966"/>
              <a:gd name="connsiteX1" fmla="*/ 0 w 10000"/>
              <a:gd name="connsiteY1" fmla="*/ 3069 h 6966"/>
              <a:gd name="connsiteX2" fmla="*/ 8482 w 10000"/>
              <a:gd name="connsiteY2" fmla="*/ 0 h 6966"/>
              <a:gd name="connsiteX3" fmla="*/ 10000 w 10000"/>
              <a:gd name="connsiteY3" fmla="*/ 6966 h 6966"/>
              <a:gd name="connsiteX0" fmla="*/ 9565 w 9565"/>
              <a:gd name="connsiteY0" fmla="*/ 3926 h 4406"/>
              <a:gd name="connsiteX1" fmla="*/ 0 w 9565"/>
              <a:gd name="connsiteY1" fmla="*/ 4406 h 4406"/>
              <a:gd name="connsiteX2" fmla="*/ 8482 w 9565"/>
              <a:gd name="connsiteY2" fmla="*/ 0 h 4406"/>
              <a:gd name="connsiteX3" fmla="*/ 9565 w 9565"/>
              <a:gd name="connsiteY3" fmla="*/ 3926 h 4406"/>
              <a:gd name="connsiteX0" fmla="*/ 9804 w 9804"/>
              <a:gd name="connsiteY0" fmla="*/ 8911 h 8911"/>
              <a:gd name="connsiteX1" fmla="*/ 0 w 9804"/>
              <a:gd name="connsiteY1" fmla="*/ 6508 h 8911"/>
              <a:gd name="connsiteX2" fmla="*/ 8672 w 9804"/>
              <a:gd name="connsiteY2" fmla="*/ 0 h 8911"/>
              <a:gd name="connsiteX3" fmla="*/ 9804 w 9804"/>
              <a:gd name="connsiteY3" fmla="*/ 8911 h 8911"/>
              <a:gd name="connsiteX0" fmla="*/ 10139 w 10139"/>
              <a:gd name="connsiteY0" fmla="*/ 10000 h 10000"/>
              <a:gd name="connsiteX1" fmla="*/ 0 w 10139"/>
              <a:gd name="connsiteY1" fmla="*/ 6947 h 10000"/>
              <a:gd name="connsiteX2" fmla="*/ 8984 w 10139"/>
              <a:gd name="connsiteY2" fmla="*/ 0 h 10000"/>
              <a:gd name="connsiteX3" fmla="*/ 10139 w 10139"/>
              <a:gd name="connsiteY3" fmla="*/ 10000 h 10000"/>
              <a:gd name="connsiteX0" fmla="*/ 10139 w 10139"/>
              <a:gd name="connsiteY0" fmla="*/ 10000 h 10000"/>
              <a:gd name="connsiteX1" fmla="*/ 7917 w 10139"/>
              <a:gd name="connsiteY1" fmla="*/ 9441 h 10000"/>
              <a:gd name="connsiteX2" fmla="*/ 0 w 10139"/>
              <a:gd name="connsiteY2" fmla="*/ 6947 h 10000"/>
              <a:gd name="connsiteX3" fmla="*/ 8984 w 10139"/>
              <a:gd name="connsiteY3" fmla="*/ 0 h 10000"/>
              <a:gd name="connsiteX4" fmla="*/ 10139 w 10139"/>
              <a:gd name="connsiteY4" fmla="*/ 10000 h 10000"/>
              <a:gd name="connsiteX0" fmla="*/ 10139 w 10139"/>
              <a:gd name="connsiteY0" fmla="*/ 10000 h 15497"/>
              <a:gd name="connsiteX1" fmla="*/ 1667 w 10139"/>
              <a:gd name="connsiteY1" fmla="*/ 15497 h 15497"/>
              <a:gd name="connsiteX2" fmla="*/ 0 w 10139"/>
              <a:gd name="connsiteY2" fmla="*/ 6947 h 15497"/>
              <a:gd name="connsiteX3" fmla="*/ 8984 w 10139"/>
              <a:gd name="connsiteY3" fmla="*/ 0 h 15497"/>
              <a:gd name="connsiteX4" fmla="*/ 10139 w 10139"/>
              <a:gd name="connsiteY4" fmla="*/ 10000 h 1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39" h="15497">
                <a:moveTo>
                  <a:pt x="10139" y="10000"/>
                </a:moveTo>
                <a:lnTo>
                  <a:pt x="1667" y="15497"/>
                </a:lnTo>
                <a:lnTo>
                  <a:pt x="0" y="6947"/>
                </a:lnTo>
                <a:lnTo>
                  <a:pt x="8984" y="0"/>
                </a:lnTo>
                <a:lnTo>
                  <a:pt x="10139" y="100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  <a:effectLst>
            <a:outerShdw dist="38100" dir="7800000" algn="t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334" name="Freeform 9"/>
          <p:cNvSpPr>
            <a:spLocks/>
          </p:cNvSpPr>
          <p:nvPr/>
        </p:nvSpPr>
        <p:spPr bwMode="auto">
          <a:xfrm>
            <a:off x="7510076" y="3515882"/>
            <a:ext cx="256244" cy="121123"/>
          </a:xfrm>
          <a:custGeom>
            <a:avLst/>
            <a:gdLst/>
            <a:ahLst/>
            <a:cxnLst>
              <a:cxn ang="0">
                <a:pos x="7" y="0"/>
              </a:cxn>
              <a:cxn ang="0">
                <a:pos x="254" y="0"/>
              </a:cxn>
              <a:cxn ang="0">
                <a:pos x="260" y="6"/>
              </a:cxn>
              <a:cxn ang="0">
                <a:pos x="241" y="117"/>
              </a:cxn>
              <a:cxn ang="0">
                <a:pos x="235" y="123"/>
              </a:cxn>
              <a:cxn ang="0">
                <a:pos x="27" y="123"/>
              </a:cxn>
              <a:cxn ang="0">
                <a:pos x="20" y="117"/>
              </a:cxn>
              <a:cxn ang="0">
                <a:pos x="1" y="6"/>
              </a:cxn>
              <a:cxn ang="0">
                <a:pos x="7" y="0"/>
              </a:cxn>
            </a:cxnLst>
            <a:rect l="0" t="0" r="r" b="b"/>
            <a:pathLst>
              <a:path w="261" h="123">
                <a:moveTo>
                  <a:pt x="7" y="0"/>
                </a:moveTo>
                <a:cubicBezTo>
                  <a:pt x="254" y="0"/>
                  <a:pt x="254" y="0"/>
                  <a:pt x="254" y="0"/>
                </a:cubicBezTo>
                <a:cubicBezTo>
                  <a:pt x="258" y="0"/>
                  <a:pt x="261" y="3"/>
                  <a:pt x="260" y="6"/>
                </a:cubicBezTo>
                <a:cubicBezTo>
                  <a:pt x="241" y="117"/>
                  <a:pt x="241" y="117"/>
                  <a:pt x="241" y="117"/>
                </a:cubicBezTo>
                <a:cubicBezTo>
                  <a:pt x="241" y="120"/>
                  <a:pt x="238" y="123"/>
                  <a:pt x="235" y="123"/>
                </a:cubicBezTo>
                <a:cubicBezTo>
                  <a:pt x="27" y="123"/>
                  <a:pt x="27" y="123"/>
                  <a:pt x="27" y="123"/>
                </a:cubicBezTo>
                <a:cubicBezTo>
                  <a:pt x="23" y="123"/>
                  <a:pt x="21" y="120"/>
                  <a:pt x="20" y="117"/>
                </a:cubicBezTo>
                <a:cubicBezTo>
                  <a:pt x="1" y="6"/>
                  <a:pt x="1" y="6"/>
                  <a:pt x="1" y="6"/>
                </a:cubicBezTo>
                <a:cubicBezTo>
                  <a:pt x="0" y="3"/>
                  <a:pt x="4" y="0"/>
                  <a:pt x="7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336" name="Oval 335"/>
          <p:cNvSpPr/>
          <p:nvPr/>
        </p:nvSpPr>
        <p:spPr>
          <a:xfrm>
            <a:off x="8320074" y="3348024"/>
            <a:ext cx="421246" cy="421246"/>
          </a:xfrm>
          <a:prstGeom prst="ellipse">
            <a:avLst/>
          </a:prstGeom>
          <a:solidFill>
            <a:srgbClr val="2C95D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37" name="Freeform 7"/>
          <p:cNvSpPr>
            <a:spLocks/>
          </p:cNvSpPr>
          <p:nvPr/>
        </p:nvSpPr>
        <p:spPr bwMode="auto">
          <a:xfrm>
            <a:off x="8415275" y="3454535"/>
            <a:ext cx="216681" cy="57214"/>
          </a:xfrm>
          <a:custGeom>
            <a:avLst/>
            <a:gdLst/>
            <a:ahLst/>
            <a:cxnLst>
              <a:cxn ang="0">
                <a:pos x="14" y="58"/>
              </a:cxn>
              <a:cxn ang="0">
                <a:pos x="0" y="58"/>
              </a:cxn>
              <a:cxn ang="0">
                <a:pos x="0" y="21"/>
              </a:cxn>
              <a:cxn ang="0">
                <a:pos x="7" y="15"/>
              </a:cxn>
              <a:cxn ang="0">
                <a:pos x="55" y="15"/>
              </a:cxn>
              <a:cxn ang="0">
                <a:pos x="63" y="21"/>
              </a:cxn>
              <a:cxn ang="0">
                <a:pos x="68" y="34"/>
              </a:cxn>
              <a:cxn ang="0">
                <a:pos x="72" y="33"/>
              </a:cxn>
              <a:cxn ang="0">
                <a:pos x="195" y="0"/>
              </a:cxn>
              <a:cxn ang="0">
                <a:pos x="204" y="35"/>
              </a:cxn>
              <a:cxn ang="0">
                <a:pos x="215" y="35"/>
              </a:cxn>
              <a:cxn ang="0">
                <a:pos x="221" y="41"/>
              </a:cxn>
              <a:cxn ang="0">
                <a:pos x="221" y="58"/>
              </a:cxn>
              <a:cxn ang="0">
                <a:pos x="201" y="58"/>
              </a:cxn>
              <a:cxn ang="0">
                <a:pos x="195" y="35"/>
              </a:cxn>
              <a:cxn ang="0">
                <a:pos x="189" y="11"/>
              </a:cxn>
              <a:cxn ang="0">
                <a:pos x="14" y="58"/>
              </a:cxn>
            </a:cxnLst>
            <a:rect l="0" t="0" r="r" b="b"/>
            <a:pathLst>
              <a:path w="221" h="58">
                <a:moveTo>
                  <a:pt x="14" y="58"/>
                </a:moveTo>
                <a:cubicBezTo>
                  <a:pt x="9" y="58"/>
                  <a:pt x="5" y="58"/>
                  <a:pt x="0" y="58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8"/>
                  <a:pt x="3" y="15"/>
                  <a:pt x="7" y="15"/>
                </a:cubicBezTo>
                <a:cubicBezTo>
                  <a:pt x="55" y="15"/>
                  <a:pt x="55" y="15"/>
                  <a:pt x="55" y="15"/>
                </a:cubicBezTo>
                <a:cubicBezTo>
                  <a:pt x="60" y="15"/>
                  <a:pt x="62" y="18"/>
                  <a:pt x="63" y="21"/>
                </a:cubicBezTo>
                <a:cubicBezTo>
                  <a:pt x="68" y="34"/>
                  <a:pt x="68" y="34"/>
                  <a:pt x="68" y="34"/>
                </a:cubicBezTo>
                <a:cubicBezTo>
                  <a:pt x="72" y="33"/>
                  <a:pt x="72" y="33"/>
                  <a:pt x="72" y="33"/>
                </a:cubicBezTo>
                <a:cubicBezTo>
                  <a:pt x="195" y="0"/>
                  <a:pt x="195" y="0"/>
                  <a:pt x="195" y="0"/>
                </a:cubicBezTo>
                <a:cubicBezTo>
                  <a:pt x="204" y="35"/>
                  <a:pt x="204" y="35"/>
                  <a:pt x="204" y="35"/>
                </a:cubicBezTo>
                <a:cubicBezTo>
                  <a:pt x="215" y="35"/>
                  <a:pt x="215" y="35"/>
                  <a:pt x="215" y="35"/>
                </a:cubicBezTo>
                <a:cubicBezTo>
                  <a:pt x="218" y="35"/>
                  <a:pt x="221" y="38"/>
                  <a:pt x="221" y="41"/>
                </a:cubicBezTo>
                <a:cubicBezTo>
                  <a:pt x="221" y="58"/>
                  <a:pt x="221" y="58"/>
                  <a:pt x="221" y="58"/>
                </a:cubicBezTo>
                <a:cubicBezTo>
                  <a:pt x="215" y="58"/>
                  <a:pt x="208" y="58"/>
                  <a:pt x="201" y="58"/>
                </a:cubicBezTo>
                <a:cubicBezTo>
                  <a:pt x="195" y="35"/>
                  <a:pt x="195" y="35"/>
                  <a:pt x="195" y="35"/>
                </a:cubicBezTo>
                <a:cubicBezTo>
                  <a:pt x="189" y="11"/>
                  <a:pt x="189" y="11"/>
                  <a:pt x="189" y="11"/>
                </a:cubicBezTo>
                <a:cubicBezTo>
                  <a:pt x="14" y="58"/>
                  <a:pt x="14" y="58"/>
                  <a:pt x="14" y="5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338" name="Freeform 8"/>
          <p:cNvSpPr>
            <a:spLocks/>
          </p:cNvSpPr>
          <p:nvPr/>
        </p:nvSpPr>
        <p:spPr bwMode="auto">
          <a:xfrm>
            <a:off x="8425298" y="3449784"/>
            <a:ext cx="213541" cy="127250"/>
          </a:xfrm>
          <a:custGeom>
            <a:avLst/>
            <a:gdLst>
              <a:gd name="connsiteX0" fmla="*/ 10000 w 10000"/>
              <a:gd name="connsiteY0" fmla="*/ 6966 h 6966"/>
              <a:gd name="connsiteX1" fmla="*/ 0 w 10000"/>
              <a:gd name="connsiteY1" fmla="*/ 3069 h 6966"/>
              <a:gd name="connsiteX2" fmla="*/ 8482 w 10000"/>
              <a:gd name="connsiteY2" fmla="*/ 0 h 6966"/>
              <a:gd name="connsiteX3" fmla="*/ 10000 w 10000"/>
              <a:gd name="connsiteY3" fmla="*/ 6966 h 6966"/>
              <a:gd name="connsiteX0" fmla="*/ 9565 w 9565"/>
              <a:gd name="connsiteY0" fmla="*/ 3926 h 4406"/>
              <a:gd name="connsiteX1" fmla="*/ 0 w 9565"/>
              <a:gd name="connsiteY1" fmla="*/ 4406 h 4406"/>
              <a:gd name="connsiteX2" fmla="*/ 8482 w 9565"/>
              <a:gd name="connsiteY2" fmla="*/ 0 h 4406"/>
              <a:gd name="connsiteX3" fmla="*/ 9565 w 9565"/>
              <a:gd name="connsiteY3" fmla="*/ 3926 h 4406"/>
              <a:gd name="connsiteX0" fmla="*/ 9804 w 9804"/>
              <a:gd name="connsiteY0" fmla="*/ 8911 h 8911"/>
              <a:gd name="connsiteX1" fmla="*/ 0 w 9804"/>
              <a:gd name="connsiteY1" fmla="*/ 6508 h 8911"/>
              <a:gd name="connsiteX2" fmla="*/ 8672 w 9804"/>
              <a:gd name="connsiteY2" fmla="*/ 0 h 8911"/>
              <a:gd name="connsiteX3" fmla="*/ 9804 w 9804"/>
              <a:gd name="connsiteY3" fmla="*/ 8911 h 8911"/>
              <a:gd name="connsiteX0" fmla="*/ 10139 w 10139"/>
              <a:gd name="connsiteY0" fmla="*/ 10000 h 10000"/>
              <a:gd name="connsiteX1" fmla="*/ 0 w 10139"/>
              <a:gd name="connsiteY1" fmla="*/ 6947 h 10000"/>
              <a:gd name="connsiteX2" fmla="*/ 8984 w 10139"/>
              <a:gd name="connsiteY2" fmla="*/ 0 h 10000"/>
              <a:gd name="connsiteX3" fmla="*/ 10139 w 10139"/>
              <a:gd name="connsiteY3" fmla="*/ 10000 h 10000"/>
              <a:gd name="connsiteX0" fmla="*/ 10139 w 10139"/>
              <a:gd name="connsiteY0" fmla="*/ 10000 h 10000"/>
              <a:gd name="connsiteX1" fmla="*/ 7917 w 10139"/>
              <a:gd name="connsiteY1" fmla="*/ 9441 h 10000"/>
              <a:gd name="connsiteX2" fmla="*/ 0 w 10139"/>
              <a:gd name="connsiteY2" fmla="*/ 6947 h 10000"/>
              <a:gd name="connsiteX3" fmla="*/ 8984 w 10139"/>
              <a:gd name="connsiteY3" fmla="*/ 0 h 10000"/>
              <a:gd name="connsiteX4" fmla="*/ 10139 w 10139"/>
              <a:gd name="connsiteY4" fmla="*/ 10000 h 10000"/>
              <a:gd name="connsiteX0" fmla="*/ 10139 w 10139"/>
              <a:gd name="connsiteY0" fmla="*/ 10000 h 15497"/>
              <a:gd name="connsiteX1" fmla="*/ 1667 w 10139"/>
              <a:gd name="connsiteY1" fmla="*/ 15497 h 15497"/>
              <a:gd name="connsiteX2" fmla="*/ 0 w 10139"/>
              <a:gd name="connsiteY2" fmla="*/ 6947 h 15497"/>
              <a:gd name="connsiteX3" fmla="*/ 8984 w 10139"/>
              <a:gd name="connsiteY3" fmla="*/ 0 h 15497"/>
              <a:gd name="connsiteX4" fmla="*/ 10139 w 10139"/>
              <a:gd name="connsiteY4" fmla="*/ 10000 h 1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39" h="15497">
                <a:moveTo>
                  <a:pt x="10139" y="10000"/>
                </a:moveTo>
                <a:lnTo>
                  <a:pt x="1667" y="15497"/>
                </a:lnTo>
                <a:lnTo>
                  <a:pt x="0" y="6947"/>
                </a:lnTo>
                <a:lnTo>
                  <a:pt x="8984" y="0"/>
                </a:lnTo>
                <a:lnTo>
                  <a:pt x="10139" y="100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  <a:effectLst>
            <a:outerShdw dist="38100" dir="7800000" algn="t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339" name="Freeform 9"/>
          <p:cNvSpPr>
            <a:spLocks/>
          </p:cNvSpPr>
          <p:nvPr/>
        </p:nvSpPr>
        <p:spPr bwMode="auto">
          <a:xfrm>
            <a:off x="8403075" y="3515882"/>
            <a:ext cx="256244" cy="121123"/>
          </a:xfrm>
          <a:custGeom>
            <a:avLst/>
            <a:gdLst/>
            <a:ahLst/>
            <a:cxnLst>
              <a:cxn ang="0">
                <a:pos x="7" y="0"/>
              </a:cxn>
              <a:cxn ang="0">
                <a:pos x="254" y="0"/>
              </a:cxn>
              <a:cxn ang="0">
                <a:pos x="260" y="6"/>
              </a:cxn>
              <a:cxn ang="0">
                <a:pos x="241" y="117"/>
              </a:cxn>
              <a:cxn ang="0">
                <a:pos x="235" y="123"/>
              </a:cxn>
              <a:cxn ang="0">
                <a:pos x="27" y="123"/>
              </a:cxn>
              <a:cxn ang="0">
                <a:pos x="20" y="117"/>
              </a:cxn>
              <a:cxn ang="0">
                <a:pos x="1" y="6"/>
              </a:cxn>
              <a:cxn ang="0">
                <a:pos x="7" y="0"/>
              </a:cxn>
            </a:cxnLst>
            <a:rect l="0" t="0" r="r" b="b"/>
            <a:pathLst>
              <a:path w="261" h="123">
                <a:moveTo>
                  <a:pt x="7" y="0"/>
                </a:moveTo>
                <a:cubicBezTo>
                  <a:pt x="254" y="0"/>
                  <a:pt x="254" y="0"/>
                  <a:pt x="254" y="0"/>
                </a:cubicBezTo>
                <a:cubicBezTo>
                  <a:pt x="258" y="0"/>
                  <a:pt x="261" y="3"/>
                  <a:pt x="260" y="6"/>
                </a:cubicBezTo>
                <a:cubicBezTo>
                  <a:pt x="241" y="117"/>
                  <a:pt x="241" y="117"/>
                  <a:pt x="241" y="117"/>
                </a:cubicBezTo>
                <a:cubicBezTo>
                  <a:pt x="241" y="120"/>
                  <a:pt x="238" y="123"/>
                  <a:pt x="235" y="123"/>
                </a:cubicBezTo>
                <a:cubicBezTo>
                  <a:pt x="27" y="123"/>
                  <a:pt x="27" y="123"/>
                  <a:pt x="27" y="123"/>
                </a:cubicBezTo>
                <a:cubicBezTo>
                  <a:pt x="23" y="123"/>
                  <a:pt x="21" y="120"/>
                  <a:pt x="20" y="117"/>
                </a:cubicBezTo>
                <a:cubicBezTo>
                  <a:pt x="1" y="6"/>
                  <a:pt x="1" y="6"/>
                  <a:pt x="1" y="6"/>
                </a:cubicBezTo>
                <a:cubicBezTo>
                  <a:pt x="0" y="3"/>
                  <a:pt x="4" y="0"/>
                  <a:pt x="7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108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-24063"/>
            <a:ext cx="9144000" cy="5167563"/>
            <a:chOff x="0" y="-24063"/>
            <a:chExt cx="9144000" cy="5167563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0" y="-24063"/>
              <a:ext cx="9144000" cy="5167563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0" y="2380"/>
              <a:ext cx="9135540" cy="5138742"/>
            </a:xfrm>
            <a:prstGeom prst="rect">
              <a:avLst/>
            </a:prstGeom>
            <a:solidFill>
              <a:schemeClr val="bg1">
                <a:alpha val="41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066" tIns="456777" rIns="274066" rtlCol="0" anchor="t"/>
            <a:lstStyle/>
            <a:p>
              <a:pPr marL="285493" indent="-285493">
                <a:spcAft>
                  <a:spcPts val="599"/>
                </a:spcAft>
                <a:buFont typeface="Arial"/>
                <a:buChar char="•"/>
              </a:pPr>
              <a:endParaRPr lang="en-US" sz="13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79421" y="1788245"/>
            <a:ext cx="2855061" cy="738664"/>
            <a:chOff x="81181" y="893584"/>
            <a:chExt cx="2855061" cy="738664"/>
          </a:xfrm>
        </p:grpSpPr>
        <p:sp>
          <p:nvSpPr>
            <p:cNvPr id="17" name="TextBox 16"/>
            <p:cNvSpPr txBox="1"/>
            <p:nvPr/>
          </p:nvSpPr>
          <p:spPr>
            <a:xfrm>
              <a:off x="441569" y="893584"/>
              <a:ext cx="249467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4A5F6B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Real-time visibility into </a:t>
              </a:r>
              <a:r>
                <a:rPr kumimoji="0" lang="en-US" sz="1400" u="none" strike="noStrike" kern="0" cap="none" spc="0" normalizeH="0" baseline="0" noProof="0" dirty="0" smtClean="0">
                  <a:ln>
                    <a:noFill/>
                  </a:ln>
                  <a:solidFill>
                    <a:srgbClr val="4A5F6B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/>
              </a:r>
              <a:br>
                <a:rPr kumimoji="0" lang="en-US" sz="1400" u="none" strike="noStrike" kern="0" cap="none" spc="0" normalizeH="0" baseline="0" noProof="0" dirty="0" smtClean="0">
                  <a:ln>
                    <a:noFill/>
                  </a:ln>
                  <a:solidFill>
                    <a:srgbClr val="4A5F6B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</a:br>
              <a:r>
                <a:rPr kumimoji="0" lang="en-US" sz="1400" u="none" strike="noStrike" kern="0" cap="none" spc="0" normalizeH="0" baseline="0" noProof="0" dirty="0" smtClean="0">
                  <a:ln>
                    <a:noFill/>
                  </a:ln>
                  <a:solidFill>
                    <a:srgbClr val="4A5F6B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other </a:t>
              </a:r>
              <a:r>
                <a:rPr kumimoji="0" 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4A5F6B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users’ activity in </a:t>
              </a:r>
              <a:endParaRPr kumimoji="0" lang="en-US" sz="1400" u="none" strike="noStrike" kern="0" cap="none" spc="0" normalizeH="0" baseline="0" noProof="0" dirty="0" smtClean="0">
                <a:ln>
                  <a:noFill/>
                </a:ln>
                <a:solidFill>
                  <a:srgbClr val="4A5F6B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0" cap="none" spc="0" normalizeH="0" baseline="0" noProof="0" dirty="0" smtClean="0">
                  <a:ln>
                    <a:noFill/>
                  </a:ln>
                  <a:solidFill>
                    <a:srgbClr val="4A5F6B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Office </a:t>
              </a:r>
              <a:r>
                <a:rPr kumimoji="0" 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4A5F6B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documents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81181" y="926946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u="none" strike="noStrike" kern="0" cap="none" spc="0" normalizeH="0" baseline="0" noProof="0" dirty="0">
                  <a:ln>
                    <a:noFill/>
                  </a:ln>
                  <a:solidFill>
                    <a:srgbClr val="4A5F6B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📂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84677" y="2537210"/>
            <a:ext cx="2849805" cy="523220"/>
            <a:chOff x="81181" y="872728"/>
            <a:chExt cx="2849805" cy="523220"/>
          </a:xfrm>
        </p:grpSpPr>
        <p:sp>
          <p:nvSpPr>
            <p:cNvPr id="24" name="TextBox 23"/>
            <p:cNvSpPr txBox="1"/>
            <p:nvPr/>
          </p:nvSpPr>
          <p:spPr>
            <a:xfrm>
              <a:off x="436313" y="872728"/>
              <a:ext cx="24946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4A5F6B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Ability to switch to </a:t>
              </a:r>
              <a:endParaRPr kumimoji="0" lang="en-US" sz="1400" u="none" strike="noStrike" kern="0" cap="none" spc="0" normalizeH="0" baseline="0" noProof="0" dirty="0" smtClean="0">
                <a:ln>
                  <a:noFill/>
                </a:ln>
                <a:solidFill>
                  <a:srgbClr val="4A5F6B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0" cap="none" spc="0" normalizeH="0" baseline="0" noProof="0" dirty="0" smtClean="0">
                  <a:ln>
                    <a:noFill/>
                  </a:ln>
                  <a:solidFill>
                    <a:srgbClr val="4A5F6B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other </a:t>
              </a:r>
              <a:r>
                <a:rPr kumimoji="0" 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4A5F6B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user’s version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1181" y="91514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u="none" strike="noStrike" kern="0" cap="none" spc="0" normalizeH="0" baseline="0" noProof="0" dirty="0">
                  <a:ln>
                    <a:noFill/>
                  </a:ln>
                  <a:solidFill>
                    <a:srgbClr val="4A5F6B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📂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4677" y="3140176"/>
            <a:ext cx="2764263" cy="738664"/>
            <a:chOff x="81181" y="872728"/>
            <a:chExt cx="2764263" cy="738664"/>
          </a:xfrm>
        </p:grpSpPr>
        <p:sp>
          <p:nvSpPr>
            <p:cNvPr id="27" name="TextBox 26"/>
            <p:cNvSpPr txBox="1"/>
            <p:nvPr/>
          </p:nvSpPr>
          <p:spPr>
            <a:xfrm>
              <a:off x="436314" y="872728"/>
              <a:ext cx="240913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4A5F6B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Enhances collaboration </a:t>
              </a:r>
              <a:endParaRPr kumimoji="0" lang="en-US" sz="1400" u="none" strike="noStrike" kern="0" cap="none" spc="0" normalizeH="0" baseline="0" noProof="0" dirty="0" smtClean="0">
                <a:ln>
                  <a:noFill/>
                </a:ln>
                <a:solidFill>
                  <a:srgbClr val="4A5F6B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0" cap="none" spc="0" normalizeH="0" baseline="0" noProof="0" dirty="0" smtClean="0">
                  <a:ln>
                    <a:noFill/>
                  </a:ln>
                  <a:solidFill>
                    <a:srgbClr val="4A5F6B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and </a:t>
              </a:r>
              <a:r>
                <a:rPr kumimoji="0" 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4A5F6B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allows user to protect their edits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1181" y="903350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u="none" strike="noStrike" kern="0" cap="none" spc="0" normalizeH="0" baseline="0" noProof="0" dirty="0">
                  <a:ln>
                    <a:noFill/>
                  </a:ln>
                  <a:solidFill>
                    <a:srgbClr val="4A5F6B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📂</a:t>
              </a: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0129" y="402228"/>
            <a:ext cx="5379856" cy="44330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0544" y="404100"/>
            <a:ext cx="5377585" cy="44311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9443" y="401283"/>
            <a:ext cx="5378686" cy="4430955"/>
          </a:xfrm>
          <a:prstGeom prst="rect">
            <a:avLst/>
          </a:prstGeom>
          <a:ln w="15875"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8387" y="400012"/>
            <a:ext cx="5380798" cy="4433777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-15240" y="5034712"/>
            <a:ext cx="9159240" cy="108788"/>
          </a:xfrm>
          <a:prstGeom prst="rect">
            <a:avLst/>
          </a:prstGeom>
          <a:solidFill>
            <a:srgbClr val="4A5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493431" y="223520"/>
            <a:ext cx="8448550" cy="52117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rgbClr val="2B95DD"/>
                </a:solidFill>
                <a:latin typeface="Helvetica Light"/>
              </a:rPr>
              <a:t>Collaboration:</a:t>
            </a:r>
          </a:p>
          <a:p>
            <a:pPr algn="l"/>
            <a:r>
              <a:rPr lang="en-US" sz="2400" dirty="0" smtClean="0">
                <a:solidFill>
                  <a:srgbClr val="2B95DD"/>
                </a:solidFill>
                <a:latin typeface="Helvetica Light"/>
              </a:rPr>
              <a:t>Office App Tab</a:t>
            </a:r>
          </a:p>
          <a:p>
            <a:pPr algn="l"/>
            <a:r>
              <a:rPr lang="en-US" sz="1650" dirty="0" smtClean="0">
                <a:solidFill>
                  <a:srgbClr val="2B95DD"/>
                </a:solidFill>
                <a:latin typeface="Helvetica Light"/>
              </a:rPr>
              <a:t>file in-use notifications</a:t>
            </a:r>
            <a:endParaRPr lang="en-US" sz="1650" dirty="0">
              <a:solidFill>
                <a:srgbClr val="2B95DD"/>
              </a:solidFill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142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4736" y="-11497"/>
            <a:ext cx="9144000" cy="5167563"/>
            <a:chOff x="0" y="-24063"/>
            <a:chExt cx="9144000" cy="516756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0" y="-24063"/>
              <a:ext cx="9144000" cy="516756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0" y="2380"/>
              <a:ext cx="9135540" cy="5138742"/>
            </a:xfrm>
            <a:prstGeom prst="rect">
              <a:avLst/>
            </a:prstGeom>
            <a:solidFill>
              <a:schemeClr val="bg1">
                <a:alpha val="41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066" tIns="456777" rIns="274066" rtlCol="0" anchor="t"/>
            <a:lstStyle/>
            <a:p>
              <a:pPr marL="285493" indent="-285493">
                <a:spcAft>
                  <a:spcPts val="599"/>
                </a:spcAft>
                <a:buFont typeface="Arial"/>
                <a:buChar char="•"/>
              </a:pPr>
              <a:endParaRPr lang="en-US" sz="1399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628650" y="544009"/>
            <a:ext cx="7886700" cy="72400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z="2398" b="1" dirty="0" smtClean="0">
                <a:solidFill>
                  <a:srgbClr val="2B95DD"/>
                </a:solidFill>
                <a:latin typeface="Helvetica Light" charset="0"/>
                <a:ea typeface="Helvetica Light" charset="0"/>
                <a:cs typeface="Helvetica Light" charset="0"/>
              </a:rPr>
              <a:t>Collaboration:</a:t>
            </a:r>
            <a:r>
              <a:rPr lang="en-US" sz="2398" dirty="0" smtClean="0">
                <a:solidFill>
                  <a:srgbClr val="2B95DD"/>
                </a:solidFill>
                <a:latin typeface="Helvetica Light" charset="0"/>
                <a:ea typeface="Helvetica Light" charset="0"/>
                <a:cs typeface="Helvetica Light" charset="0"/>
              </a:rPr>
              <a:t/>
            </a:r>
            <a:br>
              <a:rPr lang="en-US" sz="2398" dirty="0" smtClean="0">
                <a:solidFill>
                  <a:srgbClr val="2B95DD"/>
                </a:solidFill>
                <a:latin typeface="Helvetica Light" charset="0"/>
                <a:ea typeface="Helvetica Light" charset="0"/>
                <a:cs typeface="Helvetica Light" charset="0"/>
              </a:rPr>
            </a:br>
            <a:r>
              <a:rPr lang="en-US" sz="2398" dirty="0" smtClean="0">
                <a:solidFill>
                  <a:srgbClr val="2B95DD"/>
                </a:solidFill>
                <a:latin typeface="Helvetica Light" charset="0"/>
                <a:ea typeface="Helvetica Light" charset="0"/>
                <a:cs typeface="Helvetica Light" charset="0"/>
              </a:rPr>
              <a:t>Office 365 Online Viewing &amp; Editing</a:t>
            </a:r>
            <a:endParaRPr lang="en-US" sz="2398" dirty="0">
              <a:solidFill>
                <a:srgbClr val="2B95DD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2298" y="1369219"/>
            <a:ext cx="3635184" cy="3263504"/>
          </a:xfrm>
        </p:spPr>
        <p:txBody>
          <a:bodyPr/>
          <a:lstStyle/>
          <a:p>
            <a:pPr marL="285493" indent="-285493">
              <a:buClr>
                <a:srgbClr val="4A5F6B"/>
              </a:buClr>
              <a:buFont typeface="Arial" charset="0"/>
              <a:buChar char="•"/>
            </a:pPr>
            <a:r>
              <a:rPr lang="en-US" sz="16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Online viewing and editing </a:t>
            </a:r>
            <a:r>
              <a:rPr lang="en-US" sz="1600" dirty="0" smtClean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sz="1600" dirty="0" smtClean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1600" dirty="0" smtClean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of </a:t>
            </a:r>
            <a:r>
              <a:rPr lang="en-US" sz="16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Microsoft documents with </a:t>
            </a:r>
            <a:r>
              <a:rPr lang="en-US" sz="1600" dirty="0" smtClean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sz="1600" dirty="0" smtClean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1600" dirty="0" smtClean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Office 365 Online</a:t>
            </a:r>
            <a:endParaRPr lang="en-US" sz="1600" dirty="0">
              <a:solidFill>
                <a:srgbClr val="4A5F6B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799380" lvl="1" indent="-285493">
              <a:buClr>
                <a:srgbClr val="4A5F6B"/>
              </a:buClr>
              <a:buFont typeface="Arial" charset="0"/>
              <a:buChar char="•"/>
            </a:pPr>
            <a:r>
              <a:rPr lang="en-US" sz="1600" dirty="0" smtClean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Word, Excel</a:t>
            </a:r>
            <a:r>
              <a:rPr lang="en-US" sz="16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sz="1600" dirty="0" smtClean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PowerPoint</a:t>
            </a:r>
            <a:endParaRPr lang="en-US" sz="1600" dirty="0">
              <a:solidFill>
                <a:srgbClr val="4A5F6B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85493" indent="-285493">
              <a:buClr>
                <a:srgbClr val="4A5F6B"/>
              </a:buClr>
              <a:buFont typeface="Arial" charset="0"/>
              <a:buChar char="•"/>
            </a:pPr>
            <a:r>
              <a:rPr lang="en-US" sz="16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Seamless integration into Syncplicity Online File Browser</a:t>
            </a:r>
          </a:p>
          <a:p>
            <a:pPr marL="285493" indent="-285493">
              <a:buClr>
                <a:srgbClr val="4A5F6B"/>
              </a:buClr>
              <a:buFont typeface="Arial" charset="0"/>
              <a:buChar char="•"/>
            </a:pPr>
            <a:r>
              <a:rPr lang="en-US" sz="1600" dirty="0" smtClean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Automatic save back to  Syncplicity</a:t>
            </a:r>
          </a:p>
          <a:p>
            <a:pPr marL="285493" indent="-285493">
              <a:buClr>
                <a:srgbClr val="4A5F6B"/>
              </a:buClr>
              <a:buFont typeface="Arial" charset="0"/>
              <a:buChar char="•"/>
            </a:pPr>
            <a:r>
              <a:rPr lang="en-US" sz="1600" dirty="0" smtClean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Co-authoring </a:t>
            </a:r>
            <a:r>
              <a:rPr lang="en-US" sz="1600" dirty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in Office </a:t>
            </a:r>
            <a:r>
              <a:rPr lang="en-US" sz="1600" dirty="0" smtClean="0">
                <a:solidFill>
                  <a:srgbClr val="4A5F6B"/>
                </a:solidFill>
                <a:latin typeface="Helvetica" charset="0"/>
                <a:ea typeface="Helvetica" charset="0"/>
                <a:cs typeface="Helvetica" charset="0"/>
              </a:rPr>
              <a:t>Online</a:t>
            </a:r>
            <a:endParaRPr lang="en-US" sz="1600" dirty="0">
              <a:solidFill>
                <a:srgbClr val="4A5F6B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048733"/>
            <a:ext cx="9146529" cy="180492"/>
          </a:xfrm>
          <a:prstGeom prst="rect">
            <a:avLst/>
          </a:prstGeom>
          <a:solidFill>
            <a:srgbClr val="4A5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691" y="1395853"/>
            <a:ext cx="2523305" cy="15473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4822" y="1379543"/>
            <a:ext cx="4795871" cy="2385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7812" y="1240312"/>
            <a:ext cx="5352004" cy="381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5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15 EMC Templates2">
  <a:themeElements>
    <a:clrScheme name="2014 v4">
      <a:dk1>
        <a:srgbClr val="000000"/>
      </a:dk1>
      <a:lt1>
        <a:srgbClr val="FFFFFF"/>
      </a:lt1>
      <a:dk2>
        <a:srgbClr val="2C95DD"/>
      </a:dk2>
      <a:lt2>
        <a:srgbClr val="717074"/>
      </a:lt2>
      <a:accent1>
        <a:srgbClr val="2C95DD"/>
      </a:accent1>
      <a:accent2>
        <a:srgbClr val="339933"/>
      </a:accent2>
      <a:accent3>
        <a:srgbClr val="93C5FF"/>
      </a:accent3>
      <a:accent4>
        <a:srgbClr val="BABCBE"/>
      </a:accent4>
      <a:accent5>
        <a:srgbClr val="007D68"/>
      </a:accent5>
      <a:accent6>
        <a:srgbClr val="CE3131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sng"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0">
          <a:defRPr sz="1600" dirty="0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EMC 2014">
      <a:dk1>
        <a:srgbClr val="000000"/>
      </a:dk1>
      <a:lt1>
        <a:srgbClr val="FFFFFF"/>
      </a:lt1>
      <a:dk2>
        <a:srgbClr val="2C95DD"/>
      </a:dk2>
      <a:lt2>
        <a:srgbClr val="717073"/>
      </a:lt2>
      <a:accent1>
        <a:srgbClr val="2C95DD"/>
      </a:accent1>
      <a:accent2>
        <a:srgbClr val="007D68"/>
      </a:accent2>
      <a:accent3>
        <a:srgbClr val="93C5FF"/>
      </a:accent3>
      <a:accent4>
        <a:srgbClr val="BABCBE"/>
      </a:accent4>
      <a:accent5>
        <a:srgbClr val="8E908F"/>
      </a:accent5>
      <a:accent6>
        <a:srgbClr val="FF0000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EMC 2014">
      <a:dk1>
        <a:srgbClr val="000000"/>
      </a:dk1>
      <a:lt1>
        <a:srgbClr val="FFFFFF"/>
      </a:lt1>
      <a:dk2>
        <a:srgbClr val="2C95DD"/>
      </a:dk2>
      <a:lt2>
        <a:srgbClr val="717073"/>
      </a:lt2>
      <a:accent1>
        <a:srgbClr val="2C95DD"/>
      </a:accent1>
      <a:accent2>
        <a:srgbClr val="007D68"/>
      </a:accent2>
      <a:accent3>
        <a:srgbClr val="93C5FF"/>
      </a:accent3>
      <a:accent4>
        <a:srgbClr val="BABCBE"/>
      </a:accent4>
      <a:accent5>
        <a:srgbClr val="8E908F"/>
      </a:accent5>
      <a:accent6>
        <a:srgbClr val="FF0000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 EMC Templates2.potx</Template>
  <TotalTime>48058</TotalTime>
  <Words>479</Words>
  <Application>Microsoft Macintosh PowerPoint</Application>
  <PresentationFormat>On-screen Show (16:9)</PresentationFormat>
  <Paragraphs>186</Paragraphs>
  <Slides>15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1" baseType="lpstr">
      <vt:lpstr>Abadi MT Condensed Extra Bold</vt:lpstr>
      <vt:lpstr>Architects Daughter</vt:lpstr>
      <vt:lpstr>Arial</vt:lpstr>
      <vt:lpstr>Franklin Gothic Book</vt:lpstr>
      <vt:lpstr>Helvetica</vt:lpstr>
      <vt:lpstr>Helvetica Light</vt:lpstr>
      <vt:lpstr>Lucida Grande</vt:lpstr>
      <vt:lpstr>MetaNormalLF-Roman</vt:lpstr>
      <vt:lpstr>MS PGothic</vt:lpstr>
      <vt:lpstr>Open Sans</vt:lpstr>
      <vt:lpstr>Roboto Regular</vt:lpstr>
      <vt:lpstr>Trebuchet MS</vt:lpstr>
      <vt:lpstr>Verdana</vt:lpstr>
      <vt:lpstr>Wingdings</vt:lpstr>
      <vt:lpstr>맑은 고딕</vt:lpstr>
      <vt:lpstr>2015 EMC Templates2</vt:lpstr>
      <vt:lpstr>Syncplicity Introduction</vt:lpstr>
      <vt:lpstr>PowerPoint Presentation</vt:lpstr>
      <vt:lpstr>PowerPoint Presentation</vt:lpstr>
      <vt:lpstr>PowerPoint Presentation</vt:lpstr>
      <vt:lpstr>Digital Transformation at Siemens</vt:lpstr>
      <vt:lpstr>Key Features</vt:lpstr>
      <vt:lpstr>PowerPoint Presentation</vt:lpstr>
      <vt:lpstr>PowerPoint Presentation</vt:lpstr>
      <vt:lpstr>Collaboration: Office 365 Online Viewing &amp; Editing</vt:lpstr>
      <vt:lpstr>PowerPoint Presentation</vt:lpstr>
      <vt:lpstr>US &amp; EU PrivacyRegions</vt:lpstr>
      <vt:lpstr>Security Policies Overview</vt:lpstr>
      <vt:lpstr>Security Policies Overview</vt:lpstr>
      <vt:lpstr>Syncplicity Enables Any Hybrid Architecture</vt:lpstr>
      <vt:lpstr>PowerPoint Presentation</vt:lpstr>
    </vt:vector>
  </TitlesOfParts>
  <Manager>ECD Experience Marketing</Manager>
  <Company>EMC</Company>
  <LinksUpToDate>false</LinksUpToDate>
  <SharedDoc>false</SharedDoc>
  <HyperlinkBase/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EMC World Momentum 2015</dc:title>
  <dc:subject/>
  <dc:creator>PCian</dc:creator>
  <cp:keywords/>
  <dc:description/>
  <cp:lastModifiedBy>Uli Hitzel</cp:lastModifiedBy>
  <cp:revision>733</cp:revision>
  <cp:lastPrinted>2016-09-23T21:09:08Z</cp:lastPrinted>
  <dcterms:created xsi:type="dcterms:W3CDTF">2015-01-20T10:09:54Z</dcterms:created>
  <dcterms:modified xsi:type="dcterms:W3CDTF">2018-06-27T07:41:18Z</dcterms:modified>
  <cp:category/>
</cp:coreProperties>
</file>